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32"/>
  </p:notesMasterIdLst>
  <p:sldIdLst>
    <p:sldId id="318" r:id="rId2"/>
    <p:sldId id="284" r:id="rId3"/>
    <p:sldId id="382" r:id="rId4"/>
    <p:sldId id="383" r:id="rId5"/>
    <p:sldId id="384" r:id="rId6"/>
    <p:sldId id="386" r:id="rId7"/>
    <p:sldId id="363" r:id="rId8"/>
    <p:sldId id="362" r:id="rId9"/>
    <p:sldId id="285" r:id="rId10"/>
    <p:sldId id="323" r:id="rId11"/>
    <p:sldId id="286" r:id="rId12"/>
    <p:sldId id="319" r:id="rId13"/>
    <p:sldId id="320" r:id="rId14"/>
    <p:sldId id="321" r:id="rId15"/>
    <p:sldId id="322" r:id="rId16"/>
    <p:sldId id="372" r:id="rId17"/>
    <p:sldId id="340" r:id="rId18"/>
    <p:sldId id="373" r:id="rId19"/>
    <p:sldId id="387" r:id="rId20"/>
    <p:sldId id="388" r:id="rId21"/>
    <p:sldId id="374" r:id="rId22"/>
    <p:sldId id="287" r:id="rId23"/>
    <p:sldId id="390" r:id="rId24"/>
    <p:sldId id="389" r:id="rId25"/>
    <p:sldId id="391" r:id="rId26"/>
    <p:sldId id="392" r:id="rId27"/>
    <p:sldId id="381" r:id="rId28"/>
    <p:sldId id="367" r:id="rId29"/>
    <p:sldId id="267" r:id="rId30"/>
    <p:sldId id="268" r:id="rId31"/>
  </p:sldIdLst>
  <p:sldSz cx="24384000" cy="13716000"/>
  <p:notesSz cx="6858000" cy="9144000"/>
  <p:defaultTextStyle>
    <a:lvl1pPr algn="ctr" defTabSz="584200">
      <a:defRPr sz="5000">
        <a:latin typeface="+mn-lt"/>
        <a:ea typeface="+mn-ea"/>
        <a:cs typeface="+mn-cs"/>
        <a:sym typeface="Helvetica Light"/>
      </a:defRPr>
    </a:lvl1pPr>
    <a:lvl2pPr indent="228600" algn="ctr" defTabSz="584200">
      <a:defRPr sz="5000">
        <a:latin typeface="+mn-lt"/>
        <a:ea typeface="+mn-ea"/>
        <a:cs typeface="+mn-cs"/>
        <a:sym typeface="Helvetica Light"/>
      </a:defRPr>
    </a:lvl2pPr>
    <a:lvl3pPr indent="457200" algn="ctr" defTabSz="584200">
      <a:defRPr sz="5000">
        <a:latin typeface="+mn-lt"/>
        <a:ea typeface="+mn-ea"/>
        <a:cs typeface="+mn-cs"/>
        <a:sym typeface="Helvetica Light"/>
      </a:defRPr>
    </a:lvl3pPr>
    <a:lvl4pPr indent="685800" algn="ctr" defTabSz="584200">
      <a:defRPr sz="5000">
        <a:latin typeface="+mn-lt"/>
        <a:ea typeface="+mn-ea"/>
        <a:cs typeface="+mn-cs"/>
        <a:sym typeface="Helvetica Light"/>
      </a:defRPr>
    </a:lvl4pPr>
    <a:lvl5pPr indent="914400" algn="ctr" defTabSz="584200">
      <a:defRPr sz="5000">
        <a:latin typeface="+mn-lt"/>
        <a:ea typeface="+mn-ea"/>
        <a:cs typeface="+mn-cs"/>
        <a:sym typeface="Helvetica Light"/>
      </a:defRPr>
    </a:lvl5pPr>
    <a:lvl6pPr indent="1143000" algn="ctr" defTabSz="584200">
      <a:defRPr sz="5000">
        <a:latin typeface="+mn-lt"/>
        <a:ea typeface="+mn-ea"/>
        <a:cs typeface="+mn-cs"/>
        <a:sym typeface="Helvetica Light"/>
      </a:defRPr>
    </a:lvl6pPr>
    <a:lvl7pPr indent="1371600" algn="ctr" defTabSz="584200">
      <a:defRPr sz="5000">
        <a:latin typeface="+mn-lt"/>
        <a:ea typeface="+mn-ea"/>
        <a:cs typeface="+mn-cs"/>
        <a:sym typeface="Helvetica Light"/>
      </a:defRPr>
    </a:lvl7pPr>
    <a:lvl8pPr indent="1600200" algn="ctr" defTabSz="584200">
      <a:defRPr sz="5000">
        <a:latin typeface="+mn-lt"/>
        <a:ea typeface="+mn-ea"/>
        <a:cs typeface="+mn-cs"/>
        <a:sym typeface="Helvetica Light"/>
      </a:defRPr>
    </a:lvl8pPr>
    <a:lvl9pPr indent="1828800" algn="ctr" defTabSz="584200">
      <a:defRPr sz="5000">
        <a:latin typeface="+mn-lt"/>
        <a:ea typeface="+mn-ea"/>
        <a:cs typeface="+mn-cs"/>
        <a:sym typeface="Helvetica Light"/>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E0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033" autoAdjust="0"/>
    <p:restoredTop sz="94280" autoAdjust="0"/>
  </p:normalViewPr>
  <p:slideViewPr>
    <p:cSldViewPr>
      <p:cViewPr varScale="1">
        <p:scale>
          <a:sx n="37" d="100"/>
          <a:sy n="37" d="100"/>
        </p:scale>
        <p:origin x="252" y="54"/>
      </p:cViewPr>
      <p:guideLst>
        <p:guide orient="horz" pos="4320"/>
        <p:guide pos="76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0" name="Shape 3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650615021"/>
      </p:ext>
    </p:extLst>
  </p:cSld>
  <p:clrMap bg1="lt1" tx1="dk1" bg2="lt2" tx2="dk2" accent1="accent1" accent2="accent2" accent3="accent3" accent4="accent4" accent5="accent5" accent6="accent6" hlink="hlink" folHlink="folHlink"/>
  <p:notesStyle>
    <a:lvl1pPr defTabSz="457200">
      <a:lnSpc>
        <a:spcPct val="117999"/>
      </a:lnSpc>
      <a:defRPr sz="3000">
        <a:latin typeface="Helvetica Neue"/>
        <a:ea typeface="Helvetica Neue"/>
        <a:cs typeface="Helvetica Neue"/>
        <a:sym typeface="Helvetica Neue"/>
      </a:defRPr>
    </a:lvl1pPr>
    <a:lvl2pPr indent="228600" defTabSz="457200">
      <a:lnSpc>
        <a:spcPct val="117999"/>
      </a:lnSpc>
      <a:defRPr sz="3000">
        <a:latin typeface="Helvetica Neue"/>
        <a:ea typeface="Helvetica Neue"/>
        <a:cs typeface="Helvetica Neue"/>
        <a:sym typeface="Helvetica Neue"/>
      </a:defRPr>
    </a:lvl2pPr>
    <a:lvl3pPr indent="457200" defTabSz="457200">
      <a:lnSpc>
        <a:spcPct val="117999"/>
      </a:lnSpc>
      <a:defRPr sz="3000">
        <a:latin typeface="Helvetica Neue"/>
        <a:ea typeface="Helvetica Neue"/>
        <a:cs typeface="Helvetica Neue"/>
        <a:sym typeface="Helvetica Neue"/>
      </a:defRPr>
    </a:lvl3pPr>
    <a:lvl4pPr indent="685800" defTabSz="457200">
      <a:lnSpc>
        <a:spcPct val="117999"/>
      </a:lnSpc>
      <a:defRPr sz="3000">
        <a:latin typeface="Helvetica Neue"/>
        <a:ea typeface="Helvetica Neue"/>
        <a:cs typeface="Helvetica Neue"/>
        <a:sym typeface="Helvetica Neue"/>
      </a:defRPr>
    </a:lvl4pPr>
    <a:lvl5pPr indent="914400" defTabSz="457200">
      <a:lnSpc>
        <a:spcPct val="117999"/>
      </a:lnSpc>
      <a:defRPr sz="3000">
        <a:latin typeface="Helvetica Neue"/>
        <a:ea typeface="Helvetica Neue"/>
        <a:cs typeface="Helvetica Neue"/>
        <a:sym typeface="Helvetica Neue"/>
      </a:defRPr>
    </a:lvl5pPr>
    <a:lvl6pPr indent="1143000" defTabSz="457200">
      <a:lnSpc>
        <a:spcPct val="117999"/>
      </a:lnSpc>
      <a:defRPr sz="3000">
        <a:latin typeface="Helvetica Neue"/>
        <a:ea typeface="Helvetica Neue"/>
        <a:cs typeface="Helvetica Neue"/>
        <a:sym typeface="Helvetica Neue"/>
      </a:defRPr>
    </a:lvl6pPr>
    <a:lvl7pPr indent="1371600" defTabSz="457200">
      <a:lnSpc>
        <a:spcPct val="117999"/>
      </a:lnSpc>
      <a:defRPr sz="3000">
        <a:latin typeface="Helvetica Neue"/>
        <a:ea typeface="Helvetica Neue"/>
        <a:cs typeface="Helvetica Neue"/>
        <a:sym typeface="Helvetica Neue"/>
      </a:defRPr>
    </a:lvl7pPr>
    <a:lvl8pPr indent="1600200" defTabSz="457200">
      <a:lnSpc>
        <a:spcPct val="117999"/>
      </a:lnSpc>
      <a:defRPr sz="3000">
        <a:latin typeface="Helvetica Neue"/>
        <a:ea typeface="Helvetica Neue"/>
        <a:cs typeface="Helvetica Neue"/>
        <a:sym typeface="Helvetica Neue"/>
      </a:defRPr>
    </a:lvl8pPr>
    <a:lvl9pPr indent="1828800" defTabSz="457200">
      <a:lnSpc>
        <a:spcPct val="117999"/>
      </a:lnSpc>
      <a:defRPr sz="30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shared-canvas.or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E5A7D40-3A6A-48BB-8892-041597BF94E4}" type="slidenum">
              <a:rPr lang="en-US" smtClean="0"/>
              <a:t>1</a:t>
            </a:fld>
            <a:endParaRPr lang="en-US"/>
          </a:p>
        </p:txBody>
      </p:sp>
    </p:spTree>
    <p:extLst>
      <p:ext uri="{BB962C8B-B14F-4D97-AF65-F5344CB8AC3E}">
        <p14:creationId xmlns:p14="http://schemas.microsoft.com/office/powerpoint/2010/main" val="980901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3415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587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Thousands of images of works in the Center’s collection believed to be in the public domain are available for free through the Center’s online collection catalogue, which will soon be </a:t>
            </a:r>
            <a:r>
              <a:rPr lang="en-US" sz="1200" kern="1200" dirty="0" err="1">
                <a:solidFill>
                  <a:schemeClr val="tx1"/>
                </a:solidFill>
                <a:effectLst/>
                <a:latin typeface="+mn-lt"/>
                <a:ea typeface="+mn-ea"/>
                <a:cs typeface="+mn-cs"/>
              </a:rPr>
              <a:t>BlackLight</a:t>
            </a:r>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green box shown here is</a:t>
            </a:r>
            <a:r>
              <a:rPr lang="en-US" sz="1200" kern="1200" baseline="0" dirty="0">
                <a:solidFill>
                  <a:schemeClr val="tx1"/>
                </a:solidFill>
                <a:effectLst/>
                <a:latin typeface="+mn-lt"/>
                <a:ea typeface="+mn-ea"/>
                <a:cs typeface="+mn-cs"/>
              </a:rPr>
              <a:t> where users choose the image sizes they can download free of charge.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E5A7D40-3A6A-48BB-8892-041597BF94E4}" type="slidenum">
              <a:rPr lang="en-US" smtClean="0"/>
              <a:t>19</a:t>
            </a:fld>
            <a:endParaRPr lang="en-US"/>
          </a:p>
        </p:txBody>
      </p:sp>
    </p:spTree>
    <p:extLst>
      <p:ext uri="{BB962C8B-B14F-4D97-AF65-F5344CB8AC3E}">
        <p14:creationId xmlns:p14="http://schemas.microsoft.com/office/powerpoint/2010/main" val="3327614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Indeed,</a:t>
            </a:r>
            <a:r>
              <a:rPr lang="en-US" sz="1200" kern="1200" baseline="0" dirty="0">
                <a:solidFill>
                  <a:schemeClr val="tx1"/>
                </a:solidFill>
                <a:effectLst/>
                <a:latin typeface="+mn-lt"/>
                <a:ea typeface="+mn-ea"/>
                <a:cs typeface="+mn-cs"/>
              </a:rPr>
              <a:t> s</a:t>
            </a:r>
            <a:r>
              <a:rPr lang="en-US" sz="1200" kern="1200" dirty="0">
                <a:solidFill>
                  <a:schemeClr val="tx1"/>
                </a:solidFill>
                <a:effectLst/>
                <a:latin typeface="+mn-lt"/>
                <a:ea typeface="+mn-ea"/>
                <a:cs typeface="+mn-cs"/>
              </a:rPr>
              <a:t>ince 2011, under Yale University’s Open Access Policy, anyone may use the Center’s open access material without further application, authorization, or fees due to the Center or to Yale, that includes commercial purposes and high</a:t>
            </a:r>
            <a:r>
              <a:rPr lang="en-US" sz="1200" kern="1200" baseline="0" dirty="0">
                <a:solidFill>
                  <a:schemeClr val="tx1"/>
                </a:solidFill>
                <a:effectLst/>
                <a:latin typeface="+mn-lt"/>
                <a:ea typeface="+mn-ea"/>
                <a:cs typeface="+mn-cs"/>
              </a:rPr>
              <a:t> resolution images</a:t>
            </a:r>
            <a:r>
              <a:rPr lang="en-US" sz="1200" kern="1200" dirty="0">
                <a:solidFill>
                  <a:schemeClr val="tx1"/>
                </a:solidFill>
                <a:effectLst/>
                <a:latin typeface="+mn-lt"/>
                <a:ea typeface="+mn-ea"/>
                <a:cs typeface="+mn-cs"/>
              </a:rPr>
              <a:t>. (The Yale policy specifically addresses works in the public domain, and doesn’t address works under copyright.)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YCBA implemented this policy</a:t>
            </a:r>
            <a:r>
              <a:rPr lang="en-US" sz="1200" kern="1200" baseline="0" dirty="0">
                <a:solidFill>
                  <a:schemeClr val="tx1"/>
                </a:solidFill>
                <a:effectLst/>
                <a:latin typeface="+mn-lt"/>
                <a:ea typeface="+mn-ea"/>
                <a:cs typeface="+mn-cs"/>
              </a:rPr>
              <a:t> with a great degree of openness, which was quite groundbreaking in 2011.</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think we were one of, if not the first, to offer a completely straightforward, no strings attached hi-res download and to have a policy that placed no commercial or credit restrictions on usage whatsoever.” – Melissa Fournier, YCBA</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E5A7D40-3A6A-48BB-8892-041597BF94E4}" type="slidenum">
              <a:rPr lang="en-US" smtClean="0"/>
              <a:t>20</a:t>
            </a:fld>
            <a:endParaRPr lang="en-US"/>
          </a:p>
        </p:txBody>
      </p:sp>
    </p:spTree>
    <p:extLst>
      <p:ext uri="{BB962C8B-B14F-4D97-AF65-F5344CB8AC3E}">
        <p14:creationId xmlns:p14="http://schemas.microsoft.com/office/powerpoint/2010/main" val="568131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836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7858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5262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077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24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FB667E1-E601-4AAF-B95C-B25720D70A60}"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2134700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008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2382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am glad to report that IIIF and the </a:t>
            </a:r>
            <a:r>
              <a:rPr lang="en-US" dirty="0" err="1"/>
              <a:t>Mirado</a:t>
            </a:r>
            <a:r>
              <a:rPr lang="en-US" baseline="0" dirty="0" err="1"/>
              <a:t>r</a:t>
            </a:r>
            <a:r>
              <a:rPr lang="en-US" baseline="0" dirty="0"/>
              <a:t> image viewer measure up to our high standards and </a:t>
            </a:r>
            <a:r>
              <a:rPr lang="en-US" dirty="0"/>
              <a:t>tick</a:t>
            </a:r>
            <a:r>
              <a:rPr lang="en-US" baseline="0" dirty="0"/>
              <a:t> all the boxes of our digital strategy:</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In terms of open access policy</a:t>
            </a:r>
            <a:r>
              <a:rPr lang="en-US" baseline="0"/>
              <a:t>, IIIF not </a:t>
            </a:r>
            <a:r>
              <a:rPr lang="en-US" baseline="0" dirty="0"/>
              <a:t>only </a:t>
            </a:r>
            <a:r>
              <a:rPr lang="en-US" sz="2800" dirty="0"/>
              <a:t>supports interoperability between image repositories and breaks down the barriers between image databases/silos but it also leverages our open access resources.  A note here to thank Melissa</a:t>
            </a:r>
            <a:r>
              <a:rPr lang="en-US" sz="2800" baseline="0" dirty="0"/>
              <a:t> Fournier, YCBA’s </a:t>
            </a:r>
            <a:r>
              <a:rPr lang="en-US" sz="2800" dirty="0"/>
              <a:t>Manager Imaging Services and Intellectual Property, whose</a:t>
            </a:r>
            <a:r>
              <a:rPr lang="en-US" sz="2800" baseline="0" dirty="0"/>
              <a:t> forward thinking management of our digital assets was the crucial foundation for the Center’s adoption of IIIF, especially where Jpeg2000 are concerned.</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sz="2800" baseline="0" dirty="0"/>
              <a:t>It is an international standard actively developed by an active community</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sz="2800" baseline="0" dirty="0"/>
              <a:t>It works with a variety of image viewers, Mirador being an open source one.</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sz="2800" baseline="0" dirty="0"/>
              <a:t>And finally it outputs Linked Open Data, which, as you now know, has become a cornerstone of our digital strategy to correctly represent our scholarly content for the semantic web environment. </a:t>
            </a:r>
            <a:r>
              <a:rPr lang="en-US" sz="1200" b="0" i="0" kern="1200" dirty="0">
                <a:solidFill>
                  <a:schemeClr val="tx1"/>
                </a:solidFill>
                <a:effectLst/>
                <a:latin typeface="+mn-lt"/>
                <a:ea typeface="+mn-ea"/>
                <a:cs typeface="+mn-cs"/>
              </a:rPr>
              <a:t>The principles of Linked Data and the architecture of the Web are adopted in order to provide a distributed and interoperable system. (The </a:t>
            </a:r>
            <a:r>
              <a:rPr lang="en-US" sz="1200" b="0" i="0" u="none" strike="noStrike" kern="1200" dirty="0">
                <a:solidFill>
                  <a:schemeClr val="tx1"/>
                </a:solidFill>
                <a:effectLst/>
                <a:latin typeface="+mn-lt"/>
                <a:ea typeface="+mn-ea"/>
                <a:cs typeface="+mn-cs"/>
                <a:hlinkClick r:id="rId3"/>
              </a:rPr>
              <a:t>Shared Canvas data model</a:t>
            </a:r>
            <a:r>
              <a:rPr lang="en-US" sz="1200" b="0" i="0" kern="1200" dirty="0">
                <a:solidFill>
                  <a:schemeClr val="tx1"/>
                </a:solidFill>
                <a:effectLst/>
                <a:latin typeface="+mn-lt"/>
                <a:ea typeface="+mn-ea"/>
                <a:cs typeface="+mn-cs"/>
              </a:rPr>
              <a:t> is leveraged in a specific, JSON based format that is easy to implement without understanding RDF, but is still compatible with it. As such it can be seen as a recommended serialization profile for Shared Canvas.)</a:t>
            </a:r>
            <a:endParaRPr lang="en-US" sz="2800" baseline="0" dirty="0"/>
          </a:p>
          <a:p>
            <a:pPr marL="457200" marR="0" lvl="1" indent="-457200" algn="l" defTabSz="914400" rtl="0" eaLnBrk="1" fontAlgn="auto" latinLnBrk="0" hangingPunct="1">
              <a:lnSpc>
                <a:spcPct val="100000"/>
              </a:lnSpc>
              <a:spcBef>
                <a:spcPts val="0"/>
              </a:spcBef>
              <a:spcAft>
                <a:spcPts val="0"/>
              </a:spcAft>
              <a:buClrTx/>
              <a:buSzTx/>
              <a:buFontTx/>
              <a:buChar char="-"/>
              <a:tabLst/>
              <a:defRPr/>
            </a:pPr>
            <a:endParaRPr lang="en-US" sz="2800" dirty="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E5A7D40-3A6A-48BB-8892-041597BF94E4}" type="slidenum">
              <a:rPr lang="en-US" smtClean="0"/>
              <a:t>28</a:t>
            </a:fld>
            <a:endParaRPr lang="en-US"/>
          </a:p>
        </p:txBody>
      </p:sp>
    </p:spTree>
    <p:extLst>
      <p:ext uri="{BB962C8B-B14F-4D97-AF65-F5344CB8AC3E}">
        <p14:creationId xmlns:p14="http://schemas.microsoft.com/office/powerpoint/2010/main" val="1743383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Our goal</a:t>
            </a:r>
            <a:r>
              <a:rPr lang="en-US" baseline="0" dirty="0"/>
              <a:t> is to </a:t>
            </a:r>
            <a:r>
              <a:rPr lang="en-US" sz="2000" baseline="0" dirty="0"/>
              <a:t>s</a:t>
            </a:r>
            <a:r>
              <a:rPr lang="en-US" sz="2000" dirty="0"/>
              <a:t>hare our digital resources in formats that allow for easy creative and scholarly reuse so that we can contribute to the study of British Art worldwide. In addition to our semantic endpoint</a:t>
            </a:r>
            <a:r>
              <a:rPr lang="en-US" sz="2000" baseline="0" dirty="0"/>
              <a:t> we plan on contributing our RDF dataset to the Mellon funded ResearchSpace.</a:t>
            </a:r>
            <a:endParaRPr lang="en-US" sz="2000" dirty="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E5A7D40-3A6A-48BB-8892-041597BF94E4}" type="slidenum">
              <a:rPr lang="en-US" smtClean="0"/>
              <a:t>29</a:t>
            </a:fld>
            <a:endParaRPr lang="en-US"/>
          </a:p>
        </p:txBody>
      </p:sp>
    </p:spTree>
    <p:extLst>
      <p:ext uri="{BB962C8B-B14F-4D97-AF65-F5344CB8AC3E}">
        <p14:creationId xmlns:p14="http://schemas.microsoft.com/office/powerpoint/2010/main" val="2762579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6384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6514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34218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the website is the tip of the iceberg for us.  We also disseminate</a:t>
            </a:r>
            <a:r>
              <a:rPr lang="en-US" sz="1200" kern="1200" baseline="0" dirty="0">
                <a:solidFill>
                  <a:schemeClr val="tx1"/>
                </a:solidFill>
                <a:effectLst/>
                <a:latin typeface="+mn-lt"/>
                <a:ea typeface="+mn-ea"/>
                <a:cs typeface="+mn-cs"/>
              </a:rPr>
              <a:t> our digital resources in a programmatic fashion, which is more efficient when dealing with large data aggregators, such as Google and </a:t>
            </a:r>
            <a:r>
              <a:rPr lang="en-US" sz="1200" kern="1200" baseline="0" dirty="0" err="1">
                <a:solidFill>
                  <a:schemeClr val="tx1"/>
                </a:solidFill>
                <a:effectLst/>
                <a:latin typeface="+mn-lt"/>
                <a:ea typeface="+mn-ea"/>
                <a:cs typeface="+mn-cs"/>
              </a:rPr>
              <a:t>Artstor</a:t>
            </a:r>
            <a:r>
              <a:rPr lang="en-US" sz="1200" kern="1200" baseline="0" dirty="0">
                <a:solidFill>
                  <a:schemeClr val="tx1"/>
                </a:solidFill>
                <a:effectLst/>
                <a:latin typeface="+mn-lt"/>
                <a:ea typeface="+mn-ea"/>
                <a:cs typeface="+mn-cs"/>
              </a:rPr>
              <a:t> or even Yale’s own Cross-Collections Discovery service. How did we do that? We contributed our dataset via the OAI-PMH (</a:t>
            </a:r>
            <a:r>
              <a:rPr lang="en-US" sz="1200" b="0" i="0" kern="1200" dirty="0">
                <a:solidFill>
                  <a:schemeClr val="tx1"/>
                </a:solidFill>
                <a:effectLst/>
                <a:latin typeface="+mn-lt"/>
                <a:ea typeface="+mn-ea"/>
                <a:cs typeface="+mn-cs"/>
              </a:rPr>
              <a:t>Open Archives Initiative Protocol for Metadata Harvesting)</a:t>
            </a:r>
            <a:r>
              <a:rPr lang="en-US" sz="1200" b="0" i="0" kern="1200" baseline="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data exchange protocol called </a:t>
            </a:r>
            <a:r>
              <a:rPr lang="en-US" sz="1200" b="0" i="0" kern="1200" baseline="0" dirty="0">
                <a:solidFill>
                  <a:schemeClr val="tx1"/>
                </a:solidFill>
                <a:effectLst/>
                <a:latin typeface="+mn-lt"/>
                <a:ea typeface="+mn-ea"/>
                <a:cs typeface="+mn-cs"/>
              </a:rPr>
              <a:t>following an international </a:t>
            </a:r>
            <a:r>
              <a:rPr lang="en-US" dirty="0"/>
              <a:t>XML metadata harvesting schema called LIDO.</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Both LIDO and OAI-PMH are community developed standards and work with the open source software that were designed by </a:t>
            </a:r>
            <a:r>
              <a:rPr lang="en-US" sz="1200" kern="1200" dirty="0" err="1">
                <a:solidFill>
                  <a:schemeClr val="tx1"/>
                </a:solidFill>
                <a:effectLst/>
                <a:latin typeface="+mn-lt"/>
                <a:ea typeface="+mn-ea"/>
                <a:cs typeface="+mn-cs"/>
              </a:rPr>
              <a:t>CoggApp</a:t>
            </a:r>
            <a:r>
              <a:rPr lang="en-US" sz="1200" kern="1200" dirty="0">
                <a:solidFill>
                  <a:schemeClr val="tx1"/>
                </a:solidFill>
                <a:effectLst/>
                <a:latin typeface="+mn-lt"/>
                <a:ea typeface="+mn-ea"/>
                <a:cs typeface="+mn-cs"/>
              </a:rPr>
              <a:t> for OCLC </a:t>
            </a:r>
            <a:r>
              <a:rPr lang="en-US" dirty="0"/>
              <a:t>Online Computer Library Center.  It is worth</a:t>
            </a:r>
            <a:r>
              <a:rPr lang="en-US" baseline="0" dirty="0"/>
              <a:t> mentioning that YCBA’s David Parsell reconfigured COBOAT to work for LIDO since COBOAT was originally configured to work with CDWA Lite.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E5A7D40-3A6A-48BB-8892-041597BF94E4}" type="slidenum">
              <a:rPr lang="en-US" smtClean="0"/>
              <a:t>5</a:t>
            </a:fld>
            <a:endParaRPr lang="en-US"/>
          </a:p>
        </p:txBody>
      </p:sp>
    </p:spTree>
    <p:extLst>
      <p:ext uri="{BB962C8B-B14F-4D97-AF65-F5344CB8AC3E}">
        <p14:creationId xmlns:p14="http://schemas.microsoft.com/office/powerpoint/2010/main" val="3996094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Machine readable data can also be accessed querying our Linked Open Data semantic endpoint. As many other cultural heritage institutions, the Center has been digitizing its collections for quite some time (cataloguing and imaging) but unlike many others, at least in the United States, it has taken the additional step to organize its data with an ontology called the CIDOC-Conceptual Reference Model. The CRM has been developed over many years, and is still developed by a community of active cultural heritage institutions practitioners, and is supported by the International Council of Museums’ Committee of Documentation (ICOM CIDOC).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 side note</a:t>
            </a:r>
            <a:r>
              <a:rPr lang="en-US" sz="1200" kern="1200" baseline="0" dirty="0">
                <a:solidFill>
                  <a:schemeClr val="tx1"/>
                </a:solidFill>
                <a:effectLst/>
                <a:latin typeface="+mn-lt"/>
                <a:ea typeface="+mn-ea"/>
                <a:cs typeface="+mn-cs"/>
              </a:rPr>
              <a:t> here I would like to say that we use LIDO as a transport mechanism but the CRM represents the knowledge that the Center outputs much better and we will see why in a minute.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E5A7D40-3A6A-48BB-8892-041597BF94E4}" type="slidenum">
              <a:rPr lang="en-US" smtClean="0"/>
              <a:t>6</a:t>
            </a:fld>
            <a:endParaRPr lang="en-US"/>
          </a:p>
        </p:txBody>
      </p:sp>
    </p:spTree>
    <p:extLst>
      <p:ext uri="{BB962C8B-B14F-4D97-AF65-F5344CB8AC3E}">
        <p14:creationId xmlns:p14="http://schemas.microsoft.com/office/powerpoint/2010/main" val="3817153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7338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9829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3939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4833937" y="9447609"/>
            <a:ext cx="14716126" cy="2000251"/>
          </a:xfrm>
          <a:prstGeom prst="rect">
            <a:avLst/>
          </a:prstGeom>
        </p:spPr>
        <p:txBody>
          <a:bodyPr anchor="b"/>
          <a:lstStyle/>
          <a:p>
            <a:pPr lvl="0">
              <a:defRPr sz="1800"/>
            </a:pPr>
            <a:r>
              <a:rPr sz="11200"/>
              <a:t>Title Text</a:t>
            </a:r>
          </a:p>
        </p:txBody>
      </p:sp>
      <p:sp>
        <p:nvSpPr>
          <p:cNvPr id="9" name="Shape 9"/>
          <p:cNvSpPr>
            <a:spLocks noGrp="1"/>
          </p:cNvSpPr>
          <p:nvPr>
            <p:ph type="body" idx="1"/>
          </p:nvPr>
        </p:nvSpPr>
        <p:spPr>
          <a:xfrm>
            <a:off x="4833937" y="11519296"/>
            <a:ext cx="14716126" cy="1589486"/>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pPr>
            <a:r>
              <a:rPr sz="4400"/>
              <a:t>Body Level One</a:t>
            </a:r>
          </a:p>
          <a:p>
            <a:pPr lvl="1">
              <a:defRPr sz="1800"/>
            </a:pPr>
            <a:r>
              <a:rPr sz="4400"/>
              <a:t>Body Level Two</a:t>
            </a:r>
          </a:p>
          <a:p>
            <a:pPr lvl="2">
              <a:defRPr sz="1800"/>
            </a:pPr>
            <a:r>
              <a:rPr sz="4400"/>
              <a:t>Body Level Three</a:t>
            </a:r>
          </a:p>
          <a:p>
            <a:pPr lvl="3">
              <a:defRPr sz="1800"/>
            </a:pPr>
            <a:r>
              <a:rPr sz="4400"/>
              <a:t>Body Level Four</a:t>
            </a:r>
          </a:p>
          <a:p>
            <a:pPr lvl="4">
              <a:defRPr sz="1800"/>
            </a:pPr>
            <a:r>
              <a:rPr sz="4400"/>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200" y="12712701"/>
            <a:ext cx="5689600" cy="730250"/>
          </a:xfrm>
          <a:prstGeom prst="rect">
            <a:avLst/>
          </a:prstGeom>
        </p:spPr>
        <p:txBody>
          <a:bodyPr/>
          <a:lstStyle/>
          <a:p>
            <a:fld id="{79B7B378-A2EA-426D-9196-2C271B6C957B}" type="datetime1">
              <a:rPr lang="en-US" smtClean="0"/>
              <a:t>8/12/2016</a:t>
            </a:fld>
            <a:endParaRPr lang="en-US"/>
          </a:p>
        </p:txBody>
      </p:sp>
      <p:sp>
        <p:nvSpPr>
          <p:cNvPr id="5" name="Footer Placeholder 4"/>
          <p:cNvSpPr>
            <a:spLocks noGrp="1"/>
          </p:cNvSpPr>
          <p:nvPr>
            <p:ph type="ftr" sz="quarter" idx="11"/>
          </p:nvPr>
        </p:nvSpPr>
        <p:spPr>
          <a:xfrm>
            <a:off x="8331200" y="12712701"/>
            <a:ext cx="7721600" cy="730250"/>
          </a:xfrm>
          <a:prstGeom prst="rect">
            <a:avLst/>
          </a:prstGeom>
        </p:spPr>
        <p:txBody>
          <a:bodyPr/>
          <a:lstStyle/>
          <a:p>
            <a:r>
              <a:rPr lang="sv-SE"/>
              <a:t>Emmanuelle Delmas-Glass                           @YaleBritishArt @ @edgartdata MW2016</a:t>
            </a:r>
            <a:endParaRPr lang="en-US"/>
          </a:p>
        </p:txBody>
      </p:sp>
      <p:sp>
        <p:nvSpPr>
          <p:cNvPr id="6" name="Slide Number Placeholder 5"/>
          <p:cNvSpPr>
            <a:spLocks noGrp="1"/>
          </p:cNvSpPr>
          <p:nvPr>
            <p:ph type="sldNum" sz="quarter" idx="12"/>
          </p:nvPr>
        </p:nvSpPr>
        <p:spPr>
          <a:xfrm>
            <a:off x="17475200" y="12712701"/>
            <a:ext cx="5689600" cy="730250"/>
          </a:xfrm>
          <a:prstGeom prst="rect">
            <a:avLst/>
          </a:prstGeom>
        </p:spPr>
        <p:txBody>
          <a:bodyPr/>
          <a:lstStyle/>
          <a:p>
            <a:fld id="{900BFE7E-53E4-5248-8A96-2CA08538D177}" type="slidenum">
              <a:rPr lang="en-US" smtClean="0"/>
              <a:t>‹#›</a:t>
            </a:fld>
            <a:endParaRPr lang="en-US"/>
          </a:p>
        </p:txBody>
      </p:sp>
    </p:spTree>
    <p:extLst>
      <p:ext uri="{BB962C8B-B14F-4D97-AF65-F5344CB8AC3E}">
        <p14:creationId xmlns:p14="http://schemas.microsoft.com/office/powerpoint/2010/main" val="1873665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015EBB-E175-42F2-A444-D41AF3FD9BE5}" type="datetime1">
              <a:rPr lang="en-US" smtClean="0">
                <a:solidFill>
                  <a:prstClr val="black">
                    <a:tint val="75000"/>
                  </a:prstClr>
                </a:solidFill>
                <a:latin typeface="Calibri"/>
              </a:rPr>
              <a:t>8/12/2016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sv-SE">
                <a:solidFill>
                  <a:prstClr val="black">
                    <a:tint val="75000"/>
                  </a:prstClr>
                </a:solidFill>
                <a:latin typeface="Calibri"/>
              </a:rPr>
              <a:t>Emmanuelle Delmas-Glass                           @YaleBritishArt @ @edgartdata MW2016</a:t>
            </a: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6D18287-3828-4D07-84BA-5814FFBD0FA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84952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4833937" y="4536281"/>
            <a:ext cx="14716126" cy="4643438"/>
          </a:xfrm>
          <a:prstGeom prst="rect">
            <a:avLst/>
          </a:prstGeom>
        </p:spPr>
        <p:txBody>
          <a:bodyPr/>
          <a:lstStyle/>
          <a:p>
            <a:pPr lvl="0">
              <a:defRPr sz="1800"/>
            </a:pPr>
            <a:r>
              <a:rPr sz="1120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4387453" y="892968"/>
            <a:ext cx="7500938" cy="5607845"/>
          </a:xfrm>
          <a:prstGeom prst="rect">
            <a:avLst/>
          </a:prstGeom>
        </p:spPr>
        <p:txBody>
          <a:bodyPr anchor="b"/>
          <a:lstStyle>
            <a:lvl1pPr>
              <a:defRPr sz="8400"/>
            </a:lvl1pPr>
          </a:lstStyle>
          <a:p>
            <a:pPr lvl="0">
              <a:defRPr sz="1800"/>
            </a:pPr>
            <a:r>
              <a:rPr sz="8400"/>
              <a:t>Title Text</a:t>
            </a:r>
          </a:p>
        </p:txBody>
      </p:sp>
      <p:sp>
        <p:nvSpPr>
          <p:cNvPr id="14" name="Shape 14"/>
          <p:cNvSpPr>
            <a:spLocks noGrp="1"/>
          </p:cNvSpPr>
          <p:nvPr>
            <p:ph type="body" idx="1"/>
          </p:nvPr>
        </p:nvSpPr>
        <p:spPr>
          <a:xfrm>
            <a:off x="4387453" y="6697265"/>
            <a:ext cx="7500938" cy="5768579"/>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pPr>
            <a:r>
              <a:rPr sz="4400"/>
              <a:t>Body Level One</a:t>
            </a:r>
          </a:p>
          <a:p>
            <a:pPr lvl="1">
              <a:defRPr sz="1800"/>
            </a:pPr>
            <a:r>
              <a:rPr sz="4400"/>
              <a:t>Body Level Two</a:t>
            </a:r>
          </a:p>
          <a:p>
            <a:pPr lvl="2">
              <a:defRPr sz="1800"/>
            </a:pPr>
            <a:r>
              <a:rPr sz="4400"/>
              <a:t>Body Level Three</a:t>
            </a:r>
          </a:p>
          <a:p>
            <a:pPr lvl="3">
              <a:defRPr sz="1800"/>
            </a:pPr>
            <a:r>
              <a:rPr sz="4400"/>
              <a:t>Body Level Four</a:t>
            </a:r>
          </a:p>
          <a:p>
            <a:pPr lvl="4">
              <a:defRPr sz="1800"/>
            </a:pPr>
            <a:r>
              <a:rPr sz="4400"/>
              <a:t>Body Level Five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11200"/>
              <a:t>Title Text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11200"/>
              <a:t>Title Text</a:t>
            </a:r>
          </a:p>
        </p:txBody>
      </p:sp>
      <p:sp>
        <p:nvSpPr>
          <p:cNvPr id="19" name="Shape 19"/>
          <p:cNvSpPr>
            <a:spLocks noGrp="1"/>
          </p:cNvSpPr>
          <p:nvPr>
            <p:ph type="body" idx="1"/>
          </p:nvPr>
        </p:nvSpPr>
        <p:spPr>
          <a:prstGeom prst="rect">
            <a:avLst/>
          </a:prstGeom>
        </p:spPr>
        <p:txBody>
          <a:bodyPr/>
          <a:lstStyle/>
          <a:p>
            <a:pPr lvl="0">
              <a:defRPr sz="1800"/>
            </a:pPr>
            <a:r>
              <a:rPr sz="5000"/>
              <a:t>Body Level One</a:t>
            </a:r>
          </a:p>
          <a:p>
            <a:pPr lvl="1">
              <a:defRPr sz="1800"/>
            </a:pPr>
            <a:r>
              <a:rPr sz="5000"/>
              <a:t>Body Level Two</a:t>
            </a:r>
          </a:p>
          <a:p>
            <a:pPr lvl="2">
              <a:defRPr sz="1800"/>
            </a:pPr>
            <a:r>
              <a:rPr sz="5000"/>
              <a:t>Body Level Three</a:t>
            </a:r>
          </a:p>
          <a:p>
            <a:pPr lvl="3">
              <a:defRPr sz="1800"/>
            </a:pPr>
            <a:r>
              <a:rPr sz="5000"/>
              <a:t>Body Level Four</a:t>
            </a:r>
          </a:p>
          <a:p>
            <a:pPr lvl="4">
              <a:defRPr sz="1800"/>
            </a:pPr>
            <a:r>
              <a:rPr sz="5000"/>
              <a:t>Body Level Five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pPr>
            <a:r>
              <a:rPr sz="11200"/>
              <a:t>Title Text</a:t>
            </a:r>
          </a:p>
        </p:txBody>
      </p:sp>
      <p:sp>
        <p:nvSpPr>
          <p:cNvPr id="22" name="Shape 22"/>
          <p:cNvSpPr>
            <a:spLocks noGrp="1"/>
          </p:cNvSpPr>
          <p:nvPr>
            <p:ph type="body" idx="1"/>
          </p:nvPr>
        </p:nvSpPr>
        <p:spPr>
          <a:xfrm>
            <a:off x="4387453" y="3661171"/>
            <a:ext cx="7500938" cy="8840392"/>
          </a:xfrm>
          <a:prstGeom prst="rect">
            <a:avLst/>
          </a:prstGeom>
        </p:spPr>
        <p:txBody>
          <a:bodyPr/>
          <a:lstStyle>
            <a:lvl1pPr marL="465364" indent="-465364">
              <a:spcBef>
                <a:spcPts val="3200"/>
              </a:spcBef>
              <a:defRPr sz="3800"/>
            </a:lvl1pPr>
            <a:lvl2pPr marL="808264" indent="-465364">
              <a:spcBef>
                <a:spcPts val="3200"/>
              </a:spcBef>
              <a:defRPr sz="3800"/>
            </a:lvl2pPr>
            <a:lvl3pPr marL="1151164" indent="-465364">
              <a:spcBef>
                <a:spcPts val="3200"/>
              </a:spcBef>
              <a:defRPr sz="3800"/>
            </a:lvl3pPr>
            <a:lvl4pPr marL="1494064" indent="-465364">
              <a:spcBef>
                <a:spcPts val="3200"/>
              </a:spcBef>
              <a:defRPr sz="3800"/>
            </a:lvl4pPr>
            <a:lvl5pPr marL="1836964" indent="-465364">
              <a:spcBef>
                <a:spcPts val="3200"/>
              </a:spcBef>
              <a:defRPr sz="3800"/>
            </a:lvl5pPr>
          </a:lstStyle>
          <a:p>
            <a:pPr lvl="0">
              <a:defRPr sz="1800"/>
            </a:pPr>
            <a:r>
              <a:rPr sz="3800"/>
              <a:t>Body Level One</a:t>
            </a:r>
          </a:p>
          <a:p>
            <a:pPr lvl="1">
              <a:defRPr sz="1800"/>
            </a:pPr>
            <a:r>
              <a:rPr sz="3800"/>
              <a:t>Body Level Two</a:t>
            </a:r>
          </a:p>
          <a:p>
            <a:pPr lvl="2">
              <a:defRPr sz="1800"/>
            </a:pPr>
            <a:r>
              <a:rPr sz="3800"/>
              <a:t>Body Level Three</a:t>
            </a:r>
          </a:p>
          <a:p>
            <a:pPr lvl="3">
              <a:defRPr sz="1800"/>
            </a:pPr>
            <a:r>
              <a:rPr sz="3800"/>
              <a:t>Body Level Four</a:t>
            </a:r>
          </a:p>
          <a:p>
            <a:pPr lvl="4">
              <a:defRPr sz="1800"/>
            </a:pPr>
            <a:r>
              <a:rPr sz="3800"/>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387453" y="625078"/>
            <a:ext cx="15609094" cy="303609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11200"/>
              <a:t>Title Text</a:t>
            </a:r>
          </a:p>
        </p:txBody>
      </p:sp>
      <p:sp>
        <p:nvSpPr>
          <p:cNvPr id="3" name="Shape 3"/>
          <p:cNvSpPr>
            <a:spLocks noGrp="1"/>
          </p:cNvSpPr>
          <p:nvPr>
            <p:ph type="body" idx="1"/>
          </p:nvPr>
        </p:nvSpPr>
        <p:spPr>
          <a:xfrm>
            <a:off x="4387453" y="3661171"/>
            <a:ext cx="15609094" cy="884039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5000"/>
              <a:t>Body Level One</a:t>
            </a:r>
          </a:p>
          <a:p>
            <a:pPr lvl="1">
              <a:defRPr sz="1800"/>
            </a:pPr>
            <a:r>
              <a:rPr sz="5000"/>
              <a:t>Body Level Two</a:t>
            </a:r>
          </a:p>
          <a:p>
            <a:pPr lvl="2">
              <a:defRPr sz="1800"/>
            </a:pPr>
            <a:r>
              <a:rPr sz="5000"/>
              <a:t>Body Level Three</a:t>
            </a:r>
          </a:p>
          <a:p>
            <a:pPr lvl="3">
              <a:defRPr sz="1800"/>
            </a:pPr>
            <a:r>
              <a:rPr sz="5000"/>
              <a:t>Body Level Four</a:t>
            </a:r>
          </a:p>
          <a:p>
            <a:pPr lvl="4">
              <a:defRPr sz="1800"/>
            </a:pPr>
            <a:r>
              <a:rPr sz="5000"/>
              <a:t>Body Level Five</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7" r:id="rId7"/>
    <p:sldLayoutId id="2147483658" r:id="rId8"/>
    <p:sldLayoutId id="2147483659" r:id="rId9"/>
    <p:sldLayoutId id="2147483661" r:id="rId10"/>
    <p:sldLayoutId id="2147483675" r:id="rId11"/>
  </p:sldLayoutIdLst>
  <p:transition spd="med"/>
  <p:hf sldNum="0" hdr="0" dt="0"/>
  <p:txStyles>
    <p:titleStyle>
      <a:lvl1pPr algn="ctr" defTabSz="584200">
        <a:defRPr sz="11200">
          <a:latin typeface="+mn-lt"/>
          <a:ea typeface="+mn-ea"/>
          <a:cs typeface="+mn-cs"/>
          <a:sym typeface="Helvetica Light"/>
        </a:defRPr>
      </a:lvl1pPr>
      <a:lvl2pPr indent="228600" algn="ctr" defTabSz="584200">
        <a:defRPr sz="11200">
          <a:latin typeface="+mn-lt"/>
          <a:ea typeface="+mn-ea"/>
          <a:cs typeface="+mn-cs"/>
          <a:sym typeface="Helvetica Light"/>
        </a:defRPr>
      </a:lvl2pPr>
      <a:lvl3pPr indent="457200" algn="ctr" defTabSz="584200">
        <a:defRPr sz="11200">
          <a:latin typeface="+mn-lt"/>
          <a:ea typeface="+mn-ea"/>
          <a:cs typeface="+mn-cs"/>
          <a:sym typeface="Helvetica Light"/>
        </a:defRPr>
      </a:lvl3pPr>
      <a:lvl4pPr indent="685800" algn="ctr" defTabSz="584200">
        <a:defRPr sz="11200">
          <a:latin typeface="+mn-lt"/>
          <a:ea typeface="+mn-ea"/>
          <a:cs typeface="+mn-cs"/>
          <a:sym typeface="Helvetica Light"/>
        </a:defRPr>
      </a:lvl4pPr>
      <a:lvl5pPr indent="914400" algn="ctr" defTabSz="584200">
        <a:defRPr sz="11200">
          <a:latin typeface="+mn-lt"/>
          <a:ea typeface="+mn-ea"/>
          <a:cs typeface="+mn-cs"/>
          <a:sym typeface="Helvetica Light"/>
        </a:defRPr>
      </a:lvl5pPr>
      <a:lvl6pPr indent="1143000" algn="ctr" defTabSz="584200">
        <a:defRPr sz="11200">
          <a:latin typeface="+mn-lt"/>
          <a:ea typeface="+mn-ea"/>
          <a:cs typeface="+mn-cs"/>
          <a:sym typeface="Helvetica Light"/>
        </a:defRPr>
      </a:lvl6pPr>
      <a:lvl7pPr indent="1371600" algn="ctr" defTabSz="584200">
        <a:defRPr sz="11200">
          <a:latin typeface="+mn-lt"/>
          <a:ea typeface="+mn-ea"/>
          <a:cs typeface="+mn-cs"/>
          <a:sym typeface="Helvetica Light"/>
        </a:defRPr>
      </a:lvl7pPr>
      <a:lvl8pPr indent="1600200" algn="ctr" defTabSz="584200">
        <a:defRPr sz="11200">
          <a:latin typeface="+mn-lt"/>
          <a:ea typeface="+mn-ea"/>
          <a:cs typeface="+mn-cs"/>
          <a:sym typeface="Helvetica Light"/>
        </a:defRPr>
      </a:lvl8pPr>
      <a:lvl9pPr indent="1828800" algn="ctr" defTabSz="584200">
        <a:defRPr sz="11200">
          <a:latin typeface="+mn-lt"/>
          <a:ea typeface="+mn-ea"/>
          <a:cs typeface="+mn-cs"/>
          <a:sym typeface="Helvetica Light"/>
        </a:defRPr>
      </a:lvl9pPr>
    </p:titleStyle>
    <p:bodyStyle>
      <a:lvl1pPr marL="617361" indent="-617361" defTabSz="584200">
        <a:spcBef>
          <a:spcPts val="4200"/>
        </a:spcBef>
        <a:buSzPct val="75000"/>
        <a:buChar char="•"/>
        <a:defRPr sz="5000">
          <a:latin typeface="+mn-lt"/>
          <a:ea typeface="+mn-ea"/>
          <a:cs typeface="+mn-cs"/>
          <a:sym typeface="Helvetica Light"/>
        </a:defRPr>
      </a:lvl1pPr>
      <a:lvl2pPr marL="1061861" indent="-617361" defTabSz="584200">
        <a:spcBef>
          <a:spcPts val="4200"/>
        </a:spcBef>
        <a:buSzPct val="75000"/>
        <a:buChar char="•"/>
        <a:defRPr sz="5000">
          <a:latin typeface="+mn-lt"/>
          <a:ea typeface="+mn-ea"/>
          <a:cs typeface="+mn-cs"/>
          <a:sym typeface="Helvetica Light"/>
        </a:defRPr>
      </a:lvl2pPr>
      <a:lvl3pPr marL="1506361" indent="-617361" defTabSz="584200">
        <a:spcBef>
          <a:spcPts val="4200"/>
        </a:spcBef>
        <a:buSzPct val="75000"/>
        <a:buChar char="•"/>
        <a:defRPr sz="5000">
          <a:latin typeface="+mn-lt"/>
          <a:ea typeface="+mn-ea"/>
          <a:cs typeface="+mn-cs"/>
          <a:sym typeface="Helvetica Light"/>
        </a:defRPr>
      </a:lvl3pPr>
      <a:lvl4pPr marL="1950861" indent="-617361" defTabSz="584200">
        <a:spcBef>
          <a:spcPts val="4200"/>
        </a:spcBef>
        <a:buSzPct val="75000"/>
        <a:buChar char="•"/>
        <a:defRPr sz="5000">
          <a:latin typeface="+mn-lt"/>
          <a:ea typeface="+mn-ea"/>
          <a:cs typeface="+mn-cs"/>
          <a:sym typeface="Helvetica Light"/>
        </a:defRPr>
      </a:lvl4pPr>
      <a:lvl5pPr marL="2395361" indent="-617361" defTabSz="584200">
        <a:spcBef>
          <a:spcPts val="4200"/>
        </a:spcBef>
        <a:buSzPct val="75000"/>
        <a:buChar char="•"/>
        <a:defRPr sz="5000">
          <a:latin typeface="+mn-lt"/>
          <a:ea typeface="+mn-ea"/>
          <a:cs typeface="+mn-cs"/>
          <a:sym typeface="Helvetica Light"/>
        </a:defRPr>
      </a:lvl5pPr>
      <a:lvl6pPr marL="2839861" indent="-617361" defTabSz="584200">
        <a:spcBef>
          <a:spcPts val="4200"/>
        </a:spcBef>
        <a:buSzPct val="75000"/>
        <a:buChar char="•"/>
        <a:defRPr sz="5000">
          <a:latin typeface="+mn-lt"/>
          <a:ea typeface="+mn-ea"/>
          <a:cs typeface="+mn-cs"/>
          <a:sym typeface="Helvetica Light"/>
        </a:defRPr>
      </a:lvl6pPr>
      <a:lvl7pPr marL="3284361" indent="-617361" defTabSz="584200">
        <a:spcBef>
          <a:spcPts val="4200"/>
        </a:spcBef>
        <a:buSzPct val="75000"/>
        <a:buChar char="•"/>
        <a:defRPr sz="5000">
          <a:latin typeface="+mn-lt"/>
          <a:ea typeface="+mn-ea"/>
          <a:cs typeface="+mn-cs"/>
          <a:sym typeface="Helvetica Light"/>
        </a:defRPr>
      </a:lvl7pPr>
      <a:lvl8pPr marL="3728861" indent="-617361" defTabSz="584200">
        <a:spcBef>
          <a:spcPts val="4200"/>
        </a:spcBef>
        <a:buSzPct val="75000"/>
        <a:buChar char="•"/>
        <a:defRPr sz="5000">
          <a:latin typeface="+mn-lt"/>
          <a:ea typeface="+mn-ea"/>
          <a:cs typeface="+mn-cs"/>
          <a:sym typeface="Helvetica Light"/>
        </a:defRPr>
      </a:lvl8pPr>
      <a:lvl9pPr marL="4173361" indent="-617361" defTabSz="584200">
        <a:spcBef>
          <a:spcPts val="4200"/>
        </a:spcBef>
        <a:buSzPct val="75000"/>
        <a:buChar char="•"/>
        <a:defRPr sz="5000">
          <a:latin typeface="+mn-lt"/>
          <a:ea typeface="+mn-ea"/>
          <a:cs typeface="+mn-cs"/>
          <a:sym typeface="Helvetica Light"/>
        </a:defRPr>
      </a:lvl9pPr>
    </p:bodyStyle>
    <p:otherStyle>
      <a:lvl1pPr algn="ctr" defTabSz="584200">
        <a:defRPr sz="2400">
          <a:solidFill>
            <a:schemeClr val="tx1"/>
          </a:solidFill>
          <a:latin typeface="+mn-lt"/>
          <a:ea typeface="+mn-ea"/>
          <a:cs typeface="+mn-cs"/>
          <a:sym typeface="Helvetica Light"/>
        </a:defRPr>
      </a:lvl1pPr>
      <a:lvl2pPr indent="228600" algn="ctr" defTabSz="584200">
        <a:defRPr sz="2400">
          <a:solidFill>
            <a:schemeClr val="tx1"/>
          </a:solidFill>
          <a:latin typeface="+mn-lt"/>
          <a:ea typeface="+mn-ea"/>
          <a:cs typeface="+mn-cs"/>
          <a:sym typeface="Helvetica Light"/>
        </a:defRPr>
      </a:lvl2pPr>
      <a:lvl3pPr indent="457200" algn="ctr" defTabSz="584200">
        <a:defRPr sz="2400">
          <a:solidFill>
            <a:schemeClr val="tx1"/>
          </a:solidFill>
          <a:latin typeface="+mn-lt"/>
          <a:ea typeface="+mn-ea"/>
          <a:cs typeface="+mn-cs"/>
          <a:sym typeface="Helvetica Light"/>
        </a:defRPr>
      </a:lvl3pPr>
      <a:lvl4pPr indent="685800" algn="ctr" defTabSz="584200">
        <a:defRPr sz="2400">
          <a:solidFill>
            <a:schemeClr val="tx1"/>
          </a:solidFill>
          <a:latin typeface="+mn-lt"/>
          <a:ea typeface="+mn-ea"/>
          <a:cs typeface="+mn-cs"/>
          <a:sym typeface="Helvetica Light"/>
        </a:defRPr>
      </a:lvl4pPr>
      <a:lvl5pPr indent="914400" algn="ctr" defTabSz="584200">
        <a:defRPr sz="2400">
          <a:solidFill>
            <a:schemeClr val="tx1"/>
          </a:solidFill>
          <a:latin typeface="+mn-lt"/>
          <a:ea typeface="+mn-ea"/>
          <a:cs typeface="+mn-cs"/>
          <a:sym typeface="Helvetica Light"/>
        </a:defRPr>
      </a:lvl5pPr>
      <a:lvl6pPr indent="1143000" algn="ctr" defTabSz="584200">
        <a:defRPr sz="2400">
          <a:solidFill>
            <a:schemeClr val="tx1"/>
          </a:solidFill>
          <a:latin typeface="+mn-lt"/>
          <a:ea typeface="+mn-ea"/>
          <a:cs typeface="+mn-cs"/>
          <a:sym typeface="Helvetica Light"/>
        </a:defRPr>
      </a:lvl6pPr>
      <a:lvl7pPr indent="1371600" algn="ctr" defTabSz="584200">
        <a:defRPr sz="2400">
          <a:solidFill>
            <a:schemeClr val="tx1"/>
          </a:solidFill>
          <a:latin typeface="+mn-lt"/>
          <a:ea typeface="+mn-ea"/>
          <a:cs typeface="+mn-cs"/>
          <a:sym typeface="Helvetica Light"/>
        </a:defRPr>
      </a:lvl7pPr>
      <a:lvl8pPr indent="1600200" algn="ctr" defTabSz="584200">
        <a:defRPr sz="2400">
          <a:solidFill>
            <a:schemeClr val="tx1"/>
          </a:solidFill>
          <a:latin typeface="+mn-lt"/>
          <a:ea typeface="+mn-ea"/>
          <a:cs typeface="+mn-cs"/>
          <a:sym typeface="Helvetica Light"/>
        </a:defRPr>
      </a:lvl8pPr>
      <a:lvl9pPr indent="1828800" algn="ctr" defTabSz="584200">
        <a:defRPr sz="2400">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emf"/><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emf"/><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11.jpe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emf"/><Relationship Id="rId7" Type="http://schemas.openxmlformats.org/officeDocument/2006/relationships/hyperlink" Target="http://github.com/iiif"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hyperlink" Target="https://groups.google.com/forum/#!forum/iiif-announce" TargetMode="External"/><Relationship Id="rId5" Type="http://schemas.openxmlformats.org/officeDocument/2006/relationships/hyperlink" Target="https://groups/google.com/forum/#!forum/iiif-discuss" TargetMode="External"/><Relationship Id="rId4" Type="http://schemas.openxmlformats.org/officeDocument/2006/relationships/hyperlink" Target="https://drive.google.com/drive/u/0/folders/0B8APFBow4sHvUHBtVmh3VE01OW8"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11.jpe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18.png"/><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3.emf"/><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3.emf"/></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3.emf"/></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3.emf"/></Relationships>
</file>

<file path=ppt/slides/_rels/slide27.xml.rels><?xml version="1.0" encoding="UTF-8" standalone="yes"?>
<Relationships xmlns="http://schemas.openxmlformats.org/package/2006/relationships"><Relationship Id="rId8" Type="http://schemas.openxmlformats.org/officeDocument/2006/relationships/hyperlink" Target="http://puzzle.mikeapps.me/" TargetMode="External"/><Relationship Id="rId3" Type="http://schemas.openxmlformats.org/officeDocument/2006/relationships/image" Target="../media/image3.emf"/><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11.jpeg"/><Relationship Id="rId5" Type="http://schemas.openxmlformats.org/officeDocument/2006/relationships/image" Target="../media/image23.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emf"/><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3.emf"/><Relationship Id="rId5" Type="http://schemas.openxmlformats.org/officeDocument/2006/relationships/image" Target="../media/image10.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11.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25" t="-9" r="102" b="60524"/>
          <a:stretch/>
        </p:blipFill>
        <p:spPr>
          <a:xfrm>
            <a:off x="-14070" y="0"/>
            <a:ext cx="24398070" cy="12398752"/>
          </a:xfrm>
          <a:prstGeom prst="rect">
            <a:avLst/>
          </a:prstGeom>
        </p:spPr>
      </p:pic>
      <p:sp>
        <p:nvSpPr>
          <p:cNvPr id="2" name="Title 1"/>
          <p:cNvSpPr>
            <a:spLocks noGrp="1"/>
          </p:cNvSpPr>
          <p:nvPr>
            <p:ph type="title"/>
          </p:nvPr>
        </p:nvSpPr>
        <p:spPr/>
        <p:txBody>
          <a:bodyPr/>
          <a:lstStyle/>
          <a:p>
            <a:endParaRPr lang="en-US"/>
          </a:p>
        </p:txBody>
      </p:sp>
      <p:sp>
        <p:nvSpPr>
          <p:cNvPr id="4" name="Title 1"/>
          <p:cNvSpPr txBox="1">
            <a:spLocks/>
          </p:cNvSpPr>
          <p:nvPr/>
        </p:nvSpPr>
        <p:spPr>
          <a:xfrm>
            <a:off x="6592812" y="522663"/>
            <a:ext cx="21031200" cy="2651126"/>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a:t> </a:t>
            </a:r>
            <a:endParaRPr lang="en-US" sz="8000" dirty="0"/>
          </a:p>
        </p:txBody>
      </p:sp>
      <p:sp>
        <p:nvSpPr>
          <p:cNvPr id="5" name="Rectangle 4"/>
          <p:cNvSpPr/>
          <p:nvPr/>
        </p:nvSpPr>
        <p:spPr>
          <a:xfrm>
            <a:off x="-1" y="9977120"/>
            <a:ext cx="24383999" cy="3738880"/>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0" dirty="0"/>
          </a:p>
        </p:txBody>
      </p:sp>
      <p:sp>
        <p:nvSpPr>
          <p:cNvPr id="10" name="TextBox 9"/>
          <p:cNvSpPr txBox="1"/>
          <p:nvPr/>
        </p:nvSpPr>
        <p:spPr>
          <a:xfrm>
            <a:off x="3352800" y="10079018"/>
            <a:ext cx="21031199" cy="2816156"/>
          </a:xfrm>
          <a:prstGeom prst="rect">
            <a:avLst/>
          </a:prstGeom>
          <a:noFill/>
        </p:spPr>
        <p:txBody>
          <a:bodyPr wrap="square" rtlCol="0">
            <a:spAutoFit/>
          </a:bodyPr>
          <a:lstStyle/>
          <a:p>
            <a:r>
              <a:rPr lang="en-US" b="1" dirty="0">
                <a:solidFill>
                  <a:schemeClr val="bg1"/>
                </a:solidFill>
              </a:rPr>
              <a:t>International Image Interoperability Framework in the museum: </a:t>
            </a:r>
          </a:p>
          <a:p>
            <a:r>
              <a:rPr lang="en-US" b="1" dirty="0">
                <a:solidFill>
                  <a:schemeClr val="bg1"/>
                </a:solidFill>
              </a:rPr>
              <a:t>image based scholarly collaboration and research</a:t>
            </a:r>
          </a:p>
          <a:p>
            <a:pPr rtl="0" latinLnBrk="1" hangingPunct="0"/>
            <a:endParaRPr lang="en-US" sz="4500" b="1" dirty="0">
              <a:solidFill>
                <a:schemeClr val="bg1"/>
              </a:solidFill>
            </a:endParaRPr>
          </a:p>
          <a:p>
            <a:r>
              <a:rPr lang="en-US" sz="3000" dirty="0">
                <a:solidFill>
                  <a:schemeClr val="bg1"/>
                </a:solidFill>
              </a:rPr>
              <a:t>Emmanuelle Delmas-</a:t>
            </a:r>
            <a:r>
              <a:rPr lang="en-US" sz="3000" dirty="0" err="1">
                <a:solidFill>
                  <a:schemeClr val="bg1"/>
                </a:solidFill>
              </a:rPr>
              <a:t>Glass,Collections</a:t>
            </a:r>
            <a:r>
              <a:rPr lang="en-US" sz="3000" dirty="0">
                <a:solidFill>
                  <a:schemeClr val="bg1"/>
                </a:solidFill>
              </a:rPr>
              <a:t> Data Manager        </a:t>
            </a:r>
            <a:r>
              <a:rPr lang="en-US" sz="3200" dirty="0">
                <a:solidFill>
                  <a:srgbClr val="FFFFFF"/>
                </a:solidFill>
                <a:latin typeface="Georgia"/>
                <a:cs typeface="Georgia"/>
              </a:rPr>
              <a:t>@</a:t>
            </a:r>
            <a:r>
              <a:rPr lang="en-US" sz="3200" dirty="0" err="1">
                <a:solidFill>
                  <a:srgbClr val="FFFFFF"/>
                </a:solidFill>
                <a:latin typeface="Georgia"/>
                <a:cs typeface="Georgia"/>
              </a:rPr>
              <a:t>edgartdata</a:t>
            </a:r>
            <a:r>
              <a:rPr lang="en-US" sz="3200" dirty="0">
                <a:solidFill>
                  <a:srgbClr val="FFFFFF"/>
                </a:solidFill>
                <a:latin typeface="Georgia"/>
                <a:cs typeface="Georgia"/>
              </a:rPr>
              <a:t> @</a:t>
            </a:r>
            <a:r>
              <a:rPr lang="en-US" sz="3200" dirty="0" err="1">
                <a:solidFill>
                  <a:srgbClr val="FFFFFF"/>
                </a:solidFill>
                <a:latin typeface="Georgia"/>
                <a:cs typeface="Georgia"/>
              </a:rPr>
              <a:t>YaleBritishArt</a:t>
            </a:r>
            <a:r>
              <a:rPr lang="en-US" sz="3200" dirty="0">
                <a:solidFill>
                  <a:srgbClr val="FFFFFF"/>
                </a:solidFill>
                <a:latin typeface="Georgia"/>
                <a:cs typeface="Georgia"/>
              </a:rPr>
              <a:t>         #CIDOC2016</a:t>
            </a:r>
            <a:endParaRPr lang="en-US" sz="3000" dirty="0">
              <a:solidFill>
                <a:schemeClr val="bg1"/>
              </a:solidFill>
            </a:endParaRPr>
          </a:p>
        </p:txBody>
      </p:sp>
      <p:sp>
        <p:nvSpPr>
          <p:cNvPr id="13" name="TextBox 12"/>
          <p:cNvSpPr txBox="1"/>
          <p:nvPr/>
        </p:nvSpPr>
        <p:spPr>
          <a:xfrm>
            <a:off x="11979566" y="10715784"/>
            <a:ext cx="184731" cy="1631216"/>
          </a:xfrm>
          <a:prstGeom prst="rect">
            <a:avLst/>
          </a:prstGeom>
          <a:noFill/>
        </p:spPr>
        <p:txBody>
          <a:bodyPr wrap="none" rtlCol="0">
            <a:spAutoFit/>
          </a:bodyPr>
          <a:lstStyle/>
          <a:p>
            <a:endParaRPr lang="en-US" sz="10000"/>
          </a:p>
        </p:txBody>
      </p:sp>
      <p:pic>
        <p:nvPicPr>
          <p:cNvPr id="6" name="Content Placeholder 5" descr="YCBA_logo WHITE.ai"/>
          <p:cNvPicPr>
            <a:picLocks noChangeAspect="1"/>
          </p:cNvPicPr>
          <p:nvPr/>
        </p:nvPicPr>
        <p:blipFill rotWithShape="1">
          <a:blip r:embed="rId4">
            <a:extLst>
              <a:ext uri="{28A0092B-C50C-407E-A947-70E740481C1C}">
                <a14:useLocalDpi xmlns:a14="http://schemas.microsoft.com/office/drawing/2010/main" val="0"/>
              </a:ext>
            </a:extLst>
          </a:blip>
          <a:srcRect l="10527" t="13328" r="6847" b="11042"/>
          <a:stretch/>
        </p:blipFill>
        <p:spPr>
          <a:xfrm>
            <a:off x="-14069" y="9462600"/>
            <a:ext cx="3848098" cy="4558200"/>
          </a:xfrm>
          <a:prstGeom prst="rect">
            <a:avLst/>
          </a:prstGeom>
        </p:spPr>
      </p:pic>
    </p:spTree>
    <p:extLst>
      <p:ext uri="{BB962C8B-B14F-4D97-AF65-F5344CB8AC3E}">
        <p14:creationId xmlns:p14="http://schemas.microsoft.com/office/powerpoint/2010/main" val="3470095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764436"/>
            <a:ext cx="24384000" cy="1951565"/>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243834" tIns="121917" rIns="243834" bIns="121917" rtlCol="0" anchor="ctr"/>
          <a:lstStyle/>
          <a:p>
            <a:pPr algn="ctr"/>
            <a:endParaRPr lang="en-US" dirty="0">
              <a:latin typeface="Georgia"/>
            </a:endParaRPr>
          </a:p>
        </p:txBody>
      </p:sp>
      <p:pic>
        <p:nvPicPr>
          <p:cNvPr id="4" name="Content Placeholder 5" descr="YCBA_logo WHITE.ai"/>
          <p:cNvPicPr>
            <a:picLocks noChangeAspect="1"/>
          </p:cNvPicPr>
          <p:nvPr/>
        </p:nvPicPr>
        <p:blipFill rotWithShape="1">
          <a:blip r:embed="rId2" cstate="print">
            <a:extLst>
              <a:ext uri="{28A0092B-C50C-407E-A947-70E740481C1C}">
                <a14:useLocalDpi xmlns:a14="http://schemas.microsoft.com/office/drawing/2010/main" val="0"/>
              </a:ext>
            </a:extLst>
          </a:blip>
          <a:srcRect l="10527" t="13328" r="6847" b="11042"/>
          <a:stretch/>
        </p:blipFill>
        <p:spPr>
          <a:xfrm>
            <a:off x="639405" y="11867472"/>
            <a:ext cx="1473563" cy="1745483"/>
          </a:xfrm>
          <a:prstGeom prst="rect">
            <a:avLst/>
          </a:prstGeom>
        </p:spPr>
      </p:pic>
      <p:sp>
        <p:nvSpPr>
          <p:cNvPr id="5" name="Title 1"/>
          <p:cNvSpPr>
            <a:spLocks noGrp="1"/>
          </p:cNvSpPr>
          <p:nvPr>
            <p:ph type="title"/>
          </p:nvPr>
        </p:nvSpPr>
        <p:spPr>
          <a:xfrm>
            <a:off x="1219200" y="0"/>
            <a:ext cx="21945600" cy="3048000"/>
          </a:xfrm>
        </p:spPr>
        <p:txBody>
          <a:bodyPr/>
          <a:lstStyle/>
          <a:p>
            <a:r>
              <a:rPr lang="en-US" dirty="0">
                <a:latin typeface="Calibri"/>
                <a:cs typeface="Calibri"/>
              </a:rPr>
              <a:t>IIIF Image API</a:t>
            </a:r>
          </a:p>
        </p:txBody>
      </p:sp>
      <p:pic>
        <p:nvPicPr>
          <p:cNvPr id="6" name="Picture 5"/>
          <p:cNvPicPr>
            <a:picLocks noChangeAspect="1"/>
          </p:cNvPicPr>
          <p:nvPr/>
        </p:nvPicPr>
        <p:blipFill rotWithShape="1">
          <a:blip r:embed="rId3"/>
          <a:srcRect l="1473" t="30923" r="2157" b="12611"/>
          <a:stretch/>
        </p:blipFill>
        <p:spPr>
          <a:xfrm>
            <a:off x="427859" y="5760272"/>
            <a:ext cx="23498941" cy="5593528"/>
          </a:xfrm>
          <a:prstGeom prst="rect">
            <a:avLst/>
          </a:prstGeom>
        </p:spPr>
      </p:pic>
      <p:sp>
        <p:nvSpPr>
          <p:cNvPr id="2" name="TextBox 1"/>
          <p:cNvSpPr txBox="1"/>
          <p:nvPr/>
        </p:nvSpPr>
        <p:spPr>
          <a:xfrm>
            <a:off x="525105" y="2542228"/>
            <a:ext cx="23173095" cy="245259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lang="en-US" dirty="0">
                <a:solidFill>
                  <a:srgbClr val="000000"/>
                </a:solidFill>
              </a:rPr>
              <a:t>Two parts: Actual Pixels, Technical Metadata (JSON-LD)</a:t>
            </a:r>
          </a:p>
          <a:p>
            <a:pPr marL="0" marR="0" indent="0" algn="l" defTabSz="5842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rgbClr val="000000"/>
                </a:solidFill>
                <a:effectLst/>
                <a:uFillTx/>
                <a:latin typeface="+mn-lt"/>
                <a:ea typeface="+mn-ea"/>
                <a:cs typeface="+mn-cs"/>
                <a:sym typeface="Helvetica Light"/>
              </a:rPr>
              <a:t>Base URL: {scheme} : // {host} {/prefix}</a:t>
            </a:r>
            <a:r>
              <a:rPr kumimoji="0" lang="en-US" sz="5000" b="0" i="0" u="none" strike="noStrike" cap="none" spc="0" normalizeH="0" dirty="0">
                <a:ln>
                  <a:noFill/>
                </a:ln>
                <a:solidFill>
                  <a:srgbClr val="000000"/>
                </a:solidFill>
                <a:effectLst/>
                <a:uFillTx/>
                <a:latin typeface="+mn-lt"/>
                <a:ea typeface="+mn-ea"/>
                <a:cs typeface="+mn-cs"/>
                <a:sym typeface="Helvetica Light"/>
              </a:rPr>
              <a:t> /</a:t>
            </a:r>
            <a:r>
              <a:rPr kumimoji="0" lang="en-US" sz="5000" b="0" i="0" u="none" strike="noStrike" cap="none" spc="0" normalizeH="0" baseline="0" dirty="0">
                <a:ln>
                  <a:noFill/>
                </a:ln>
                <a:solidFill>
                  <a:srgbClr val="000000"/>
                </a:solidFill>
                <a:effectLst/>
                <a:uFillTx/>
                <a:latin typeface="+mn-lt"/>
                <a:ea typeface="+mn-ea"/>
                <a:cs typeface="+mn-cs"/>
                <a:sym typeface="Helvetica Light"/>
              </a:rPr>
              <a:t> {identifier}</a:t>
            </a:r>
          </a:p>
          <a:p>
            <a:pPr algn="l" rtl="0" latinLnBrk="1" hangingPunct="0"/>
            <a:r>
              <a:rPr lang="en-US" dirty="0">
                <a:solidFill>
                  <a:srgbClr val="000000"/>
                </a:solidFill>
              </a:rPr>
              <a:t>Image Resource: {base} / {region} / {size} / {rotation} / {quality} / . {format}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Footer Placeholder 1"/>
          <p:cNvSpPr>
            <a:spLocks noGrp="1"/>
          </p:cNvSpPr>
          <p:nvPr>
            <p:ph type="ftr" sz="quarter" idx="11"/>
          </p:nvPr>
        </p:nvSpPr>
        <p:spPr>
          <a:xfrm>
            <a:off x="2622884" y="12969708"/>
            <a:ext cx="19322716" cy="730250"/>
          </a:xfrm>
        </p:spPr>
        <p:txBody>
          <a:bodyPr/>
          <a:lstStyle/>
          <a:p>
            <a:r>
              <a:rPr lang="sv-SE" sz="2500" dirty="0">
                <a:solidFill>
                  <a:schemeClr val="bg1"/>
                </a:solidFill>
              </a:rPr>
              <a:t>Emmanuelle Delmas-Glass   @YaleBritishArt   @edgartdata 	#CIDOC2016 #ICOMilano2016</a:t>
            </a:r>
            <a:endParaRPr lang="en-US" sz="2500" dirty="0">
              <a:solidFill>
                <a:schemeClr val="bg1"/>
              </a:solidFill>
            </a:endParaRPr>
          </a:p>
        </p:txBody>
      </p:sp>
      <p:pic>
        <p:nvPicPr>
          <p:cNvPr id="9" name="Picture 2" descr="http://mirrors.creativecommons.org/presskit/buttons/88x31/png/b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73046" y="12821477"/>
            <a:ext cx="2000076" cy="699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808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764436"/>
            <a:ext cx="24384000" cy="1951565"/>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243834" tIns="121917" rIns="243834" bIns="121917" rtlCol="0" anchor="ctr"/>
          <a:lstStyle/>
          <a:p>
            <a:pPr algn="ctr"/>
            <a:endParaRPr lang="en-US" dirty="0">
              <a:latin typeface="Georgia"/>
            </a:endParaRPr>
          </a:p>
        </p:txBody>
      </p:sp>
      <p:pic>
        <p:nvPicPr>
          <p:cNvPr id="4" name="Content Placeholder 5" descr="YCBA_logo WHITE.ai"/>
          <p:cNvPicPr>
            <a:picLocks noChangeAspect="1"/>
          </p:cNvPicPr>
          <p:nvPr/>
        </p:nvPicPr>
        <p:blipFill rotWithShape="1">
          <a:blip r:embed="rId2" cstate="print">
            <a:extLst>
              <a:ext uri="{28A0092B-C50C-407E-A947-70E740481C1C}">
                <a14:useLocalDpi xmlns:a14="http://schemas.microsoft.com/office/drawing/2010/main" val="0"/>
              </a:ext>
            </a:extLst>
          </a:blip>
          <a:srcRect l="10527" t="13328" r="6847" b="11042"/>
          <a:stretch/>
        </p:blipFill>
        <p:spPr>
          <a:xfrm>
            <a:off x="639405" y="11867472"/>
            <a:ext cx="1473563" cy="1745483"/>
          </a:xfrm>
          <a:prstGeom prst="rect">
            <a:avLst/>
          </a:prstGeom>
        </p:spPr>
      </p:pic>
      <p:sp>
        <p:nvSpPr>
          <p:cNvPr id="5" name="Title 1"/>
          <p:cNvSpPr>
            <a:spLocks noGrp="1"/>
          </p:cNvSpPr>
          <p:nvPr>
            <p:ph type="title"/>
          </p:nvPr>
        </p:nvSpPr>
        <p:spPr>
          <a:xfrm>
            <a:off x="1219200" y="732371"/>
            <a:ext cx="21945600" cy="3048000"/>
          </a:xfrm>
        </p:spPr>
        <p:txBody>
          <a:bodyPr/>
          <a:lstStyle/>
          <a:p>
            <a:r>
              <a:rPr lang="en-US" dirty="0">
                <a:latin typeface="Calibri"/>
                <a:cs typeface="Calibri"/>
              </a:rPr>
              <a:t>IIIF Presentation API</a:t>
            </a:r>
          </a:p>
        </p:txBody>
      </p:sp>
      <p:sp>
        <p:nvSpPr>
          <p:cNvPr id="6" name="Content Placeholder 7"/>
          <p:cNvSpPr>
            <a:spLocks noGrp="1"/>
          </p:cNvSpPr>
          <p:nvPr>
            <p:ph idx="1"/>
          </p:nvPr>
        </p:nvSpPr>
        <p:spPr>
          <a:xfrm>
            <a:off x="6129867" y="3780372"/>
            <a:ext cx="15917333" cy="7532712"/>
          </a:xfrm>
        </p:spPr>
        <p:txBody>
          <a:bodyPr>
            <a:normAutofit/>
          </a:bodyPr>
          <a:lstStyle/>
          <a:p>
            <a:r>
              <a:rPr lang="en-US" dirty="0">
                <a:latin typeface="Calibri"/>
                <a:cs typeface="Calibri"/>
              </a:rPr>
              <a:t>Collection is a list of objects or collections</a:t>
            </a:r>
          </a:p>
          <a:p>
            <a:r>
              <a:rPr lang="en-US" dirty="0">
                <a:latin typeface="Calibri"/>
                <a:cs typeface="Calibri"/>
              </a:rPr>
              <a:t>Manifest describes an object</a:t>
            </a:r>
          </a:p>
          <a:p>
            <a:r>
              <a:rPr lang="en-US" dirty="0">
                <a:latin typeface="Calibri"/>
                <a:cs typeface="Calibri"/>
              </a:rPr>
              <a:t>Sequences indicate page view order</a:t>
            </a:r>
          </a:p>
          <a:p>
            <a:r>
              <a:rPr lang="en-US" dirty="0">
                <a:latin typeface="Calibri"/>
                <a:cs typeface="Calibri"/>
              </a:rPr>
              <a:t>Canvas describes a page or view</a:t>
            </a:r>
          </a:p>
          <a:p>
            <a:r>
              <a:rPr lang="en-US" dirty="0">
                <a:latin typeface="Calibri"/>
                <a:cs typeface="Calibri"/>
              </a:rPr>
              <a:t>Images and annotations reference the canvas</a:t>
            </a:r>
          </a:p>
        </p:txBody>
      </p:sp>
      <p:pic>
        <p:nvPicPr>
          <p:cNvPr id="7" name="Picture 6" descr="unlabeled_model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016" y="3558910"/>
            <a:ext cx="3471861" cy="7718693"/>
          </a:xfrm>
          <a:prstGeom prst="rect">
            <a:avLst/>
          </a:prstGeom>
        </p:spPr>
      </p:pic>
      <p:sp>
        <p:nvSpPr>
          <p:cNvPr id="10" name="Footer Placeholder 1"/>
          <p:cNvSpPr>
            <a:spLocks noGrp="1"/>
          </p:cNvSpPr>
          <p:nvPr>
            <p:ph type="ftr" sz="quarter" idx="11"/>
          </p:nvPr>
        </p:nvSpPr>
        <p:spPr>
          <a:xfrm>
            <a:off x="2622884" y="12969708"/>
            <a:ext cx="19322716" cy="730250"/>
          </a:xfrm>
        </p:spPr>
        <p:txBody>
          <a:bodyPr/>
          <a:lstStyle/>
          <a:p>
            <a:r>
              <a:rPr lang="sv-SE" sz="2500" dirty="0">
                <a:solidFill>
                  <a:schemeClr val="bg1"/>
                </a:solidFill>
              </a:rPr>
              <a:t>Emmanuelle Delmas-Glass   @YaleBritishArt   @edgartdata 	#CIDOC2016 #ICOMilano2016</a:t>
            </a:r>
            <a:endParaRPr lang="en-US" sz="2500" dirty="0">
              <a:solidFill>
                <a:schemeClr val="bg1"/>
              </a:solidFill>
            </a:endParaRPr>
          </a:p>
        </p:txBody>
      </p:sp>
      <p:pic>
        <p:nvPicPr>
          <p:cNvPr id="11" name="Picture 2" descr="http://mirrors.creativecommons.org/presskit/buttons/88x31/png/b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73046" y="12821477"/>
            <a:ext cx="2000076" cy="699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668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764436"/>
            <a:ext cx="24384000" cy="1951565"/>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243834" tIns="121917" rIns="243834" bIns="121917" rtlCol="0" anchor="ctr"/>
          <a:lstStyle/>
          <a:p>
            <a:pPr algn="ctr"/>
            <a:endParaRPr lang="en-US" dirty="0">
              <a:latin typeface="Georgia"/>
            </a:endParaRPr>
          </a:p>
        </p:txBody>
      </p:sp>
      <p:pic>
        <p:nvPicPr>
          <p:cNvPr id="4" name="Content Placeholder 5" descr="YCBA_logo WHITE.ai"/>
          <p:cNvPicPr>
            <a:picLocks noChangeAspect="1"/>
          </p:cNvPicPr>
          <p:nvPr/>
        </p:nvPicPr>
        <p:blipFill rotWithShape="1">
          <a:blip r:embed="rId2" cstate="print">
            <a:extLst>
              <a:ext uri="{28A0092B-C50C-407E-A947-70E740481C1C}">
                <a14:useLocalDpi xmlns:a14="http://schemas.microsoft.com/office/drawing/2010/main" val="0"/>
              </a:ext>
            </a:extLst>
          </a:blip>
          <a:srcRect l="10527" t="13328" r="6847" b="11042"/>
          <a:stretch/>
        </p:blipFill>
        <p:spPr>
          <a:xfrm>
            <a:off x="639405" y="11867472"/>
            <a:ext cx="1473563" cy="1745483"/>
          </a:xfrm>
          <a:prstGeom prst="rect">
            <a:avLst/>
          </a:prstGeom>
        </p:spPr>
      </p:pic>
      <p:sp>
        <p:nvSpPr>
          <p:cNvPr id="5" name="Title 1"/>
          <p:cNvSpPr>
            <a:spLocks noGrp="1"/>
          </p:cNvSpPr>
          <p:nvPr>
            <p:ph type="title"/>
          </p:nvPr>
        </p:nvSpPr>
        <p:spPr>
          <a:xfrm>
            <a:off x="1219200" y="732371"/>
            <a:ext cx="21945600" cy="3048000"/>
          </a:xfrm>
        </p:spPr>
        <p:txBody>
          <a:bodyPr/>
          <a:lstStyle/>
          <a:p>
            <a:r>
              <a:rPr lang="en-US" dirty="0">
                <a:latin typeface="Calibri"/>
                <a:cs typeface="Calibri"/>
              </a:rPr>
              <a:t>IIIF Presentation API</a:t>
            </a:r>
          </a:p>
        </p:txBody>
      </p:sp>
      <p:sp>
        <p:nvSpPr>
          <p:cNvPr id="2" name="Content Placeholder 1"/>
          <p:cNvSpPr>
            <a:spLocks noGrp="1"/>
          </p:cNvSpPr>
          <p:nvPr>
            <p:ph idx="1"/>
          </p:nvPr>
        </p:nvSpPr>
        <p:spPr/>
        <p:txBody>
          <a:bodyPr/>
          <a:lstStyle/>
          <a:p>
            <a:r>
              <a:rPr lang="en-US" dirty="0"/>
              <a:t>Has just enough metadata to support a client presenting the digital cultural heritage object for the users to understand what they are interacting with </a:t>
            </a:r>
          </a:p>
          <a:p>
            <a:r>
              <a:rPr lang="en-US" dirty="0"/>
              <a:t>Shared Canvas data model (in JSON-LD)</a:t>
            </a:r>
          </a:p>
          <a:p>
            <a:r>
              <a:rPr lang="en-US" dirty="0"/>
              <a:t>Open Annotation data model</a:t>
            </a:r>
          </a:p>
        </p:txBody>
      </p:sp>
      <p:sp>
        <p:nvSpPr>
          <p:cNvPr id="8" name="TextBox 7"/>
          <p:cNvSpPr txBox="1"/>
          <p:nvPr/>
        </p:nvSpPr>
        <p:spPr>
          <a:xfrm>
            <a:off x="2112968" y="3772244"/>
            <a:ext cx="15032032" cy="91371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rgbClr val="000000"/>
                </a:solidFill>
                <a:effectLst/>
                <a:uFillTx/>
                <a:latin typeface="+mn-lt"/>
                <a:ea typeface="+mn-ea"/>
                <a:cs typeface="+mn-cs"/>
                <a:sym typeface="Helvetica Light"/>
              </a:rPr>
              <a:t>http://iiif.io/api/presentation/2.1/</a:t>
            </a:r>
          </a:p>
        </p:txBody>
      </p:sp>
      <p:sp>
        <p:nvSpPr>
          <p:cNvPr id="9" name="Footer Placeholder 1"/>
          <p:cNvSpPr>
            <a:spLocks noGrp="1"/>
          </p:cNvSpPr>
          <p:nvPr>
            <p:ph type="ftr" sz="quarter" idx="11"/>
          </p:nvPr>
        </p:nvSpPr>
        <p:spPr>
          <a:xfrm>
            <a:off x="2622884" y="12969708"/>
            <a:ext cx="19322716" cy="730250"/>
          </a:xfrm>
        </p:spPr>
        <p:txBody>
          <a:bodyPr/>
          <a:lstStyle/>
          <a:p>
            <a:r>
              <a:rPr lang="sv-SE" sz="2500" dirty="0">
                <a:solidFill>
                  <a:schemeClr val="bg1"/>
                </a:solidFill>
              </a:rPr>
              <a:t>Emmanuelle Delmas-Glass   @YaleBritishArt   @edgartdata 	#CIDOC2016 #ICOMilano2016</a:t>
            </a:r>
            <a:endParaRPr lang="en-US" sz="2500" dirty="0">
              <a:solidFill>
                <a:schemeClr val="bg1"/>
              </a:solidFill>
            </a:endParaRPr>
          </a:p>
        </p:txBody>
      </p:sp>
      <p:pic>
        <p:nvPicPr>
          <p:cNvPr id="10" name="Picture 2" descr="http://mirrors.creativecommons.org/presskit/buttons/88x31/png/b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73046" y="12821477"/>
            <a:ext cx="2000076" cy="699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683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764436"/>
            <a:ext cx="24384000" cy="1951565"/>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243834" tIns="121917" rIns="243834" bIns="121917" rtlCol="0" anchor="ctr"/>
          <a:lstStyle/>
          <a:p>
            <a:pPr algn="ctr"/>
            <a:endParaRPr lang="en-US" dirty="0">
              <a:latin typeface="Georgia"/>
            </a:endParaRPr>
          </a:p>
        </p:txBody>
      </p:sp>
      <p:pic>
        <p:nvPicPr>
          <p:cNvPr id="4" name="Content Placeholder 5" descr="YCBA_logo WHITE.ai"/>
          <p:cNvPicPr>
            <a:picLocks noChangeAspect="1"/>
          </p:cNvPicPr>
          <p:nvPr/>
        </p:nvPicPr>
        <p:blipFill rotWithShape="1">
          <a:blip r:embed="rId2" cstate="print">
            <a:extLst>
              <a:ext uri="{28A0092B-C50C-407E-A947-70E740481C1C}">
                <a14:useLocalDpi xmlns:a14="http://schemas.microsoft.com/office/drawing/2010/main" val="0"/>
              </a:ext>
            </a:extLst>
          </a:blip>
          <a:srcRect l="10527" t="13328" r="6847" b="11042"/>
          <a:stretch/>
        </p:blipFill>
        <p:spPr>
          <a:xfrm>
            <a:off x="639405" y="11867472"/>
            <a:ext cx="1473563" cy="1745483"/>
          </a:xfrm>
          <a:prstGeom prst="rect">
            <a:avLst/>
          </a:prstGeom>
        </p:spPr>
      </p:pic>
      <p:sp>
        <p:nvSpPr>
          <p:cNvPr id="5" name="Title 1"/>
          <p:cNvSpPr>
            <a:spLocks noGrp="1"/>
          </p:cNvSpPr>
          <p:nvPr>
            <p:ph type="title"/>
          </p:nvPr>
        </p:nvSpPr>
        <p:spPr>
          <a:xfrm>
            <a:off x="1219200" y="732371"/>
            <a:ext cx="21945600" cy="3048000"/>
          </a:xfrm>
        </p:spPr>
        <p:txBody>
          <a:bodyPr/>
          <a:lstStyle/>
          <a:p>
            <a:r>
              <a:rPr lang="en-US" dirty="0">
                <a:latin typeface="Calibri"/>
                <a:cs typeface="Calibri"/>
              </a:rPr>
              <a:t>IIIF Search API</a:t>
            </a:r>
          </a:p>
        </p:txBody>
      </p:sp>
      <p:sp>
        <p:nvSpPr>
          <p:cNvPr id="2" name="Content Placeholder 1"/>
          <p:cNvSpPr>
            <a:spLocks noGrp="1"/>
          </p:cNvSpPr>
          <p:nvPr>
            <p:ph idx="1"/>
          </p:nvPr>
        </p:nvSpPr>
        <p:spPr/>
        <p:txBody>
          <a:bodyPr/>
          <a:lstStyle/>
          <a:p>
            <a:r>
              <a:rPr lang="en-US" dirty="0"/>
              <a:t>provides a method for searching annotations that are associated with an object or image, such as machine-generated OCR of text or notes added by a scholar during their research.</a:t>
            </a:r>
          </a:p>
        </p:txBody>
      </p:sp>
      <p:sp>
        <p:nvSpPr>
          <p:cNvPr id="7" name="Footer Placeholder 1"/>
          <p:cNvSpPr>
            <a:spLocks noGrp="1"/>
          </p:cNvSpPr>
          <p:nvPr>
            <p:ph type="ftr" sz="quarter" idx="11"/>
          </p:nvPr>
        </p:nvSpPr>
        <p:spPr>
          <a:xfrm>
            <a:off x="2622884" y="12969708"/>
            <a:ext cx="19322716" cy="730250"/>
          </a:xfrm>
        </p:spPr>
        <p:txBody>
          <a:bodyPr/>
          <a:lstStyle/>
          <a:p>
            <a:r>
              <a:rPr lang="sv-SE" sz="2500" dirty="0">
                <a:solidFill>
                  <a:schemeClr val="bg1"/>
                </a:solidFill>
              </a:rPr>
              <a:t>Emmanuelle Delmas-Glass   @YaleBritishArt   @edgartdata 	#CIDOC2016 #ICOMilano2016</a:t>
            </a:r>
            <a:endParaRPr lang="en-US" sz="2500" dirty="0">
              <a:solidFill>
                <a:schemeClr val="bg1"/>
              </a:solidFill>
            </a:endParaRPr>
          </a:p>
        </p:txBody>
      </p:sp>
      <p:pic>
        <p:nvPicPr>
          <p:cNvPr id="8" name="Picture 2" descr="http://mirrors.creativecommons.org/presskit/buttons/88x31/png/b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73046" y="12821477"/>
            <a:ext cx="2000076" cy="6997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112968" y="3772244"/>
            <a:ext cx="15032032" cy="91371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rgbClr val="000000"/>
                </a:solidFill>
                <a:effectLst/>
                <a:uFillTx/>
                <a:latin typeface="+mn-lt"/>
                <a:ea typeface="+mn-ea"/>
                <a:cs typeface="+mn-cs"/>
                <a:sym typeface="Helvetica Light"/>
              </a:rPr>
              <a:t>http://iiif.io/api/search/1.0/</a:t>
            </a:r>
          </a:p>
        </p:txBody>
      </p:sp>
    </p:spTree>
    <p:extLst>
      <p:ext uri="{BB962C8B-B14F-4D97-AF65-F5344CB8AC3E}">
        <p14:creationId xmlns:p14="http://schemas.microsoft.com/office/powerpoint/2010/main" val="1934421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764436"/>
            <a:ext cx="24384000" cy="1951565"/>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243834" tIns="121917" rIns="243834" bIns="121917" rtlCol="0" anchor="ctr"/>
          <a:lstStyle/>
          <a:p>
            <a:pPr algn="ctr"/>
            <a:endParaRPr lang="en-US" dirty="0">
              <a:latin typeface="Georgia"/>
            </a:endParaRPr>
          </a:p>
        </p:txBody>
      </p:sp>
      <p:pic>
        <p:nvPicPr>
          <p:cNvPr id="4" name="Content Placeholder 5" descr="YCBA_logo WHITE.ai"/>
          <p:cNvPicPr>
            <a:picLocks noChangeAspect="1"/>
          </p:cNvPicPr>
          <p:nvPr/>
        </p:nvPicPr>
        <p:blipFill rotWithShape="1">
          <a:blip r:embed="rId2" cstate="print">
            <a:extLst>
              <a:ext uri="{28A0092B-C50C-407E-A947-70E740481C1C}">
                <a14:useLocalDpi xmlns:a14="http://schemas.microsoft.com/office/drawing/2010/main" val="0"/>
              </a:ext>
            </a:extLst>
          </a:blip>
          <a:srcRect l="10527" t="13328" r="6847" b="11042"/>
          <a:stretch/>
        </p:blipFill>
        <p:spPr>
          <a:xfrm>
            <a:off x="639405" y="11867472"/>
            <a:ext cx="1473563" cy="1745483"/>
          </a:xfrm>
          <a:prstGeom prst="rect">
            <a:avLst/>
          </a:prstGeom>
        </p:spPr>
      </p:pic>
      <p:sp>
        <p:nvSpPr>
          <p:cNvPr id="5" name="Title 1"/>
          <p:cNvSpPr>
            <a:spLocks noGrp="1"/>
          </p:cNvSpPr>
          <p:nvPr>
            <p:ph type="title"/>
          </p:nvPr>
        </p:nvSpPr>
        <p:spPr>
          <a:xfrm>
            <a:off x="1219200" y="732371"/>
            <a:ext cx="21945600" cy="3048000"/>
          </a:xfrm>
        </p:spPr>
        <p:txBody>
          <a:bodyPr/>
          <a:lstStyle/>
          <a:p>
            <a:r>
              <a:rPr lang="en-US" dirty="0">
                <a:latin typeface="Calibri"/>
                <a:cs typeface="Calibri"/>
              </a:rPr>
              <a:t>IIIF Authentication API</a:t>
            </a:r>
          </a:p>
        </p:txBody>
      </p:sp>
      <p:sp>
        <p:nvSpPr>
          <p:cNvPr id="2" name="Content Placeholder 1"/>
          <p:cNvSpPr>
            <a:spLocks noGrp="1"/>
          </p:cNvSpPr>
          <p:nvPr>
            <p:ph idx="1"/>
          </p:nvPr>
        </p:nvSpPr>
        <p:spPr/>
        <p:txBody>
          <a:bodyPr/>
          <a:lstStyle/>
          <a:p>
            <a:r>
              <a:rPr lang="en-US" dirty="0"/>
              <a:t>specifies how a data provider can serve access controlled IIIF content</a:t>
            </a:r>
          </a:p>
          <a:p>
            <a:r>
              <a:rPr lang="en-US" dirty="0"/>
              <a:t>specifies how to direct users to institutional login services</a:t>
            </a:r>
          </a:p>
        </p:txBody>
      </p:sp>
      <p:sp>
        <p:nvSpPr>
          <p:cNvPr id="7" name="Footer Placeholder 1"/>
          <p:cNvSpPr>
            <a:spLocks noGrp="1"/>
          </p:cNvSpPr>
          <p:nvPr>
            <p:ph type="ftr" sz="quarter" idx="11"/>
          </p:nvPr>
        </p:nvSpPr>
        <p:spPr>
          <a:xfrm>
            <a:off x="2622884" y="12969708"/>
            <a:ext cx="19322716" cy="730250"/>
          </a:xfrm>
        </p:spPr>
        <p:txBody>
          <a:bodyPr/>
          <a:lstStyle/>
          <a:p>
            <a:r>
              <a:rPr lang="sv-SE" sz="2500" dirty="0">
                <a:solidFill>
                  <a:schemeClr val="bg1"/>
                </a:solidFill>
              </a:rPr>
              <a:t>Emmanuelle Delmas-Glass   @YaleBritishArt   @edgartdata 	#CIDOC2016 #ICOMilano2016</a:t>
            </a:r>
            <a:endParaRPr lang="en-US" sz="2500" dirty="0">
              <a:solidFill>
                <a:schemeClr val="bg1"/>
              </a:solidFill>
            </a:endParaRPr>
          </a:p>
        </p:txBody>
      </p:sp>
      <p:pic>
        <p:nvPicPr>
          <p:cNvPr id="8" name="Picture 2" descr="http://mirrors.creativecommons.org/presskit/buttons/88x31/png/b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73046" y="12821477"/>
            <a:ext cx="2000076" cy="699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022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764436"/>
            <a:ext cx="24384000" cy="1951565"/>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243834" tIns="121917" rIns="243834" bIns="121917" rtlCol="0" anchor="ctr"/>
          <a:lstStyle/>
          <a:p>
            <a:pPr algn="ctr"/>
            <a:endParaRPr lang="en-US" dirty="0">
              <a:latin typeface="Georgia"/>
            </a:endParaRPr>
          </a:p>
        </p:txBody>
      </p:sp>
      <p:pic>
        <p:nvPicPr>
          <p:cNvPr id="4" name="Content Placeholder 5" descr="YCBA_logo WHITE.ai"/>
          <p:cNvPicPr>
            <a:picLocks noChangeAspect="1"/>
          </p:cNvPicPr>
          <p:nvPr/>
        </p:nvPicPr>
        <p:blipFill rotWithShape="1">
          <a:blip r:embed="rId3" cstate="print">
            <a:extLst>
              <a:ext uri="{28A0092B-C50C-407E-A947-70E740481C1C}">
                <a14:useLocalDpi xmlns:a14="http://schemas.microsoft.com/office/drawing/2010/main" val="0"/>
              </a:ext>
            </a:extLst>
          </a:blip>
          <a:srcRect l="10527" t="13328" r="6847" b="11042"/>
          <a:stretch/>
        </p:blipFill>
        <p:spPr>
          <a:xfrm>
            <a:off x="639405" y="11867472"/>
            <a:ext cx="1473563" cy="1745483"/>
          </a:xfrm>
          <a:prstGeom prst="rect">
            <a:avLst/>
          </a:prstGeom>
        </p:spPr>
      </p:pic>
      <p:sp>
        <p:nvSpPr>
          <p:cNvPr id="5" name="Title 1"/>
          <p:cNvSpPr>
            <a:spLocks noGrp="1"/>
          </p:cNvSpPr>
          <p:nvPr>
            <p:ph type="title"/>
          </p:nvPr>
        </p:nvSpPr>
        <p:spPr>
          <a:xfrm>
            <a:off x="1219200" y="732371"/>
            <a:ext cx="21945600" cy="3048000"/>
          </a:xfrm>
        </p:spPr>
        <p:txBody>
          <a:bodyPr/>
          <a:lstStyle/>
          <a:p>
            <a:r>
              <a:rPr lang="en-US" dirty="0">
                <a:latin typeface="Calibri"/>
                <a:cs typeface="Calibri"/>
              </a:rPr>
              <a:t>IIIF APIs</a:t>
            </a:r>
          </a:p>
        </p:txBody>
      </p:sp>
      <p:sp>
        <p:nvSpPr>
          <p:cNvPr id="2" name="Content Placeholder 1"/>
          <p:cNvSpPr>
            <a:spLocks noGrp="1"/>
          </p:cNvSpPr>
          <p:nvPr>
            <p:ph idx="1"/>
          </p:nvPr>
        </p:nvSpPr>
        <p:spPr>
          <a:xfrm>
            <a:off x="4387453" y="2924044"/>
            <a:ext cx="15609094" cy="8840392"/>
          </a:xfrm>
        </p:spPr>
        <p:txBody>
          <a:bodyPr/>
          <a:lstStyle/>
          <a:p>
            <a:pPr marL="0" indent="0">
              <a:buNone/>
            </a:pPr>
            <a:r>
              <a:rPr lang="en-US" dirty="0"/>
              <a:t>Taken together, these APIs provide a model for client-server interaction that can be used by image viewing and annotation tools such as Mirador and the Universal Viewer, as well as platforms such as ResearchSpace and </a:t>
            </a:r>
            <a:r>
              <a:rPr lang="en-US" dirty="0" err="1"/>
              <a:t>ConservationSpace</a:t>
            </a:r>
            <a:r>
              <a:rPr lang="en-US" dirty="0"/>
              <a:t>.  </a:t>
            </a:r>
          </a:p>
        </p:txBody>
      </p:sp>
      <p:sp>
        <p:nvSpPr>
          <p:cNvPr id="7" name="Footer Placeholder 1"/>
          <p:cNvSpPr>
            <a:spLocks noGrp="1"/>
          </p:cNvSpPr>
          <p:nvPr>
            <p:ph type="ftr" sz="quarter" idx="11"/>
          </p:nvPr>
        </p:nvSpPr>
        <p:spPr>
          <a:xfrm>
            <a:off x="2622884" y="12969708"/>
            <a:ext cx="19322716" cy="730250"/>
          </a:xfrm>
        </p:spPr>
        <p:txBody>
          <a:bodyPr/>
          <a:lstStyle/>
          <a:p>
            <a:r>
              <a:rPr lang="sv-SE" sz="2500" dirty="0">
                <a:solidFill>
                  <a:schemeClr val="bg1"/>
                </a:solidFill>
              </a:rPr>
              <a:t>Emmanuelle Delmas-Glass   @YaleBritishArt   @edgartdata 	#CIDOC2016 #ICOMilano2016</a:t>
            </a:r>
            <a:endParaRPr lang="en-US" sz="2500" dirty="0">
              <a:solidFill>
                <a:schemeClr val="bg1"/>
              </a:solidFill>
            </a:endParaRPr>
          </a:p>
        </p:txBody>
      </p:sp>
      <p:pic>
        <p:nvPicPr>
          <p:cNvPr id="8" name="Picture 2" descr="http://mirrors.creativecommons.org/presskit/buttons/88x31/png/b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73046" y="12821477"/>
            <a:ext cx="2000076" cy="699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054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764436"/>
            <a:ext cx="24384000" cy="1951565"/>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243834" tIns="121917" rIns="243834" bIns="121917" rtlCol="0" anchor="ctr"/>
          <a:lstStyle/>
          <a:p>
            <a:pPr algn="ctr"/>
            <a:endParaRPr lang="en-US" dirty="0">
              <a:latin typeface="Georgia"/>
            </a:endParaRPr>
          </a:p>
        </p:txBody>
      </p:sp>
      <p:pic>
        <p:nvPicPr>
          <p:cNvPr id="4" name="Content Placeholder 5" descr="YCBA_logo WHITE.ai"/>
          <p:cNvPicPr>
            <a:picLocks noChangeAspect="1"/>
          </p:cNvPicPr>
          <p:nvPr/>
        </p:nvPicPr>
        <p:blipFill rotWithShape="1">
          <a:blip r:embed="rId3" cstate="print">
            <a:extLst>
              <a:ext uri="{28A0092B-C50C-407E-A947-70E740481C1C}">
                <a14:useLocalDpi xmlns:a14="http://schemas.microsoft.com/office/drawing/2010/main" val="0"/>
              </a:ext>
            </a:extLst>
          </a:blip>
          <a:srcRect l="10527" t="13328" r="6847" b="11042"/>
          <a:stretch/>
        </p:blipFill>
        <p:spPr>
          <a:xfrm>
            <a:off x="639405" y="11867472"/>
            <a:ext cx="1473563" cy="1745483"/>
          </a:xfrm>
          <a:prstGeom prst="rect">
            <a:avLst/>
          </a:prstGeom>
        </p:spPr>
      </p:pic>
      <p:sp>
        <p:nvSpPr>
          <p:cNvPr id="5" name="Title 1"/>
          <p:cNvSpPr>
            <a:spLocks noGrp="1"/>
          </p:cNvSpPr>
          <p:nvPr>
            <p:ph type="title"/>
          </p:nvPr>
        </p:nvSpPr>
        <p:spPr>
          <a:xfrm>
            <a:off x="1219200" y="630773"/>
            <a:ext cx="21945600" cy="3048000"/>
          </a:xfrm>
        </p:spPr>
        <p:txBody>
          <a:bodyPr/>
          <a:lstStyle/>
          <a:p>
            <a:r>
              <a:rPr lang="en-US" dirty="0">
                <a:latin typeface="Calibri"/>
                <a:cs typeface="Calibri"/>
              </a:rPr>
              <a:t>The IIIF community</a:t>
            </a:r>
          </a:p>
        </p:txBody>
      </p:sp>
      <p:sp>
        <p:nvSpPr>
          <p:cNvPr id="6" name="Content Placeholder 2"/>
          <p:cNvSpPr>
            <a:spLocks noGrp="1"/>
          </p:cNvSpPr>
          <p:nvPr>
            <p:ph idx="1"/>
          </p:nvPr>
        </p:nvSpPr>
        <p:spPr>
          <a:xfrm>
            <a:off x="3352800" y="3276600"/>
            <a:ext cx="19735800" cy="7598829"/>
          </a:xfrm>
        </p:spPr>
        <p:txBody>
          <a:bodyPr>
            <a:normAutofit/>
          </a:bodyPr>
          <a:lstStyle/>
          <a:p>
            <a:pPr lvl="0" algn="l" rtl="0"/>
            <a:r>
              <a:rPr lang="en-US" dirty="0">
                <a:solidFill>
                  <a:schemeClr val="tx1"/>
                </a:solidFill>
                <a:latin typeface="Calibri" panose="020F0502020204030204" pitchFamily="34" charset="0"/>
                <a:ea typeface="Times New Roman" panose="02020603050405020304" pitchFamily="18" charset="0"/>
                <a:cs typeface="Helvetica" panose="020B0604020202020204" pitchFamily="34" charset="0"/>
              </a:rPr>
              <a:t>Executive committee</a:t>
            </a:r>
          </a:p>
          <a:p>
            <a:pPr lvl="0" algn="l" rtl="0"/>
            <a:r>
              <a:rPr lang="en-US" dirty="0">
                <a:solidFill>
                  <a:schemeClr val="tx1"/>
                </a:solidFill>
                <a:latin typeface="Calibri" panose="020F0502020204030204" pitchFamily="34" charset="0"/>
                <a:ea typeface="Times New Roman" panose="02020603050405020304" pitchFamily="18" charset="0"/>
                <a:cs typeface="Helvetica" panose="020B0604020202020204" pitchFamily="34" charset="0"/>
              </a:rPr>
              <a:t>11 core founding members and new founding members</a:t>
            </a:r>
          </a:p>
          <a:p>
            <a:pPr lvl="0" algn="l" rtl="0"/>
            <a:r>
              <a:rPr lang="en-US" dirty="0">
                <a:solidFill>
                  <a:schemeClr val="tx1"/>
                </a:solidFill>
                <a:latin typeface="Calibri" panose="020F0502020204030204" pitchFamily="34" charset="0"/>
                <a:ea typeface="Times New Roman" panose="02020603050405020304" pitchFamily="18" charset="0"/>
                <a:cs typeface="Helvetica" panose="020B0604020202020204" pitchFamily="34" charset="0"/>
              </a:rPr>
              <a:t>editors committee</a:t>
            </a:r>
          </a:p>
          <a:p>
            <a:pPr lvl="0" algn="l" rtl="0"/>
            <a:r>
              <a:rPr lang="en-US" dirty="0">
                <a:solidFill>
                  <a:schemeClr val="tx1"/>
                </a:solidFill>
                <a:latin typeface="Calibri" panose="020F0502020204030204" pitchFamily="34" charset="0"/>
                <a:ea typeface="Times New Roman" panose="02020603050405020304" pitchFamily="18" charset="0"/>
                <a:cs typeface="Helvetica" panose="020B0604020202020204" pitchFamily="34" charset="0"/>
              </a:rPr>
              <a:t>3 working groups: manuscripts, newspapers, museums, soon 3D</a:t>
            </a:r>
            <a:endParaRPr lang="en-US" dirty="0">
              <a:solidFill>
                <a:schemeClr val="tx1"/>
              </a:solidFill>
              <a:latin typeface="Calibri" panose="020F0502020204030204" pitchFamily="34" charset="0"/>
            </a:endParaRPr>
          </a:p>
          <a:p>
            <a:endParaRPr lang="en-US" dirty="0">
              <a:latin typeface="Calibri"/>
              <a:cs typeface="Calibri"/>
            </a:endParaRPr>
          </a:p>
        </p:txBody>
      </p:sp>
      <p:sp>
        <p:nvSpPr>
          <p:cNvPr id="8" name="Footer Placeholder 1"/>
          <p:cNvSpPr>
            <a:spLocks noGrp="1"/>
          </p:cNvSpPr>
          <p:nvPr>
            <p:ph type="ftr" sz="quarter" idx="11"/>
          </p:nvPr>
        </p:nvSpPr>
        <p:spPr>
          <a:xfrm>
            <a:off x="2622884" y="12969708"/>
            <a:ext cx="19322716" cy="730250"/>
          </a:xfrm>
        </p:spPr>
        <p:txBody>
          <a:bodyPr/>
          <a:lstStyle/>
          <a:p>
            <a:r>
              <a:rPr lang="sv-SE" sz="2500" dirty="0">
                <a:solidFill>
                  <a:schemeClr val="bg1"/>
                </a:solidFill>
              </a:rPr>
              <a:t>Emmanuelle Delmas-Glass   @YaleBritishArt   @edgartdata 	#CIDOC2016 #ICOMilano2016</a:t>
            </a:r>
            <a:endParaRPr lang="en-US" sz="2500" dirty="0">
              <a:solidFill>
                <a:schemeClr val="bg1"/>
              </a:solidFill>
            </a:endParaRPr>
          </a:p>
        </p:txBody>
      </p:sp>
      <p:pic>
        <p:nvPicPr>
          <p:cNvPr id="9" name="Picture 2" descr="http://mirrors.creativecommons.org/presskit/buttons/88x31/png/b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73046" y="12821477"/>
            <a:ext cx="2000076" cy="69977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of IIIF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9372" y="8469167"/>
            <a:ext cx="3333750" cy="307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256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764436"/>
            <a:ext cx="24384000" cy="1951565"/>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243834" tIns="121917" rIns="243834" bIns="121917" rtlCol="0" anchor="ctr"/>
          <a:lstStyle/>
          <a:p>
            <a:pPr algn="ctr"/>
            <a:endParaRPr lang="en-US" dirty="0">
              <a:latin typeface="Georgia"/>
            </a:endParaRPr>
          </a:p>
        </p:txBody>
      </p:sp>
      <p:pic>
        <p:nvPicPr>
          <p:cNvPr id="4" name="Content Placeholder 5" descr="YCBA_logo WHITE.ai"/>
          <p:cNvPicPr>
            <a:picLocks noChangeAspect="1"/>
          </p:cNvPicPr>
          <p:nvPr/>
        </p:nvPicPr>
        <p:blipFill rotWithShape="1">
          <a:blip r:embed="rId3" cstate="print">
            <a:extLst>
              <a:ext uri="{28A0092B-C50C-407E-A947-70E740481C1C}">
                <a14:useLocalDpi xmlns:a14="http://schemas.microsoft.com/office/drawing/2010/main" val="0"/>
              </a:ext>
            </a:extLst>
          </a:blip>
          <a:srcRect l="10527" t="13328" r="6847" b="11042"/>
          <a:stretch/>
        </p:blipFill>
        <p:spPr>
          <a:xfrm>
            <a:off x="639405" y="11867472"/>
            <a:ext cx="1473563" cy="1745483"/>
          </a:xfrm>
          <a:prstGeom prst="rect">
            <a:avLst/>
          </a:prstGeom>
        </p:spPr>
      </p:pic>
      <p:sp>
        <p:nvSpPr>
          <p:cNvPr id="5" name="Title 1"/>
          <p:cNvSpPr>
            <a:spLocks noGrp="1"/>
          </p:cNvSpPr>
          <p:nvPr>
            <p:ph type="title"/>
          </p:nvPr>
        </p:nvSpPr>
        <p:spPr>
          <a:xfrm>
            <a:off x="1219200" y="630773"/>
            <a:ext cx="21945600" cy="3048000"/>
          </a:xfrm>
        </p:spPr>
        <p:txBody>
          <a:bodyPr/>
          <a:lstStyle/>
          <a:p>
            <a:r>
              <a:rPr lang="en-US" dirty="0">
                <a:latin typeface="Calibri"/>
                <a:cs typeface="Calibri"/>
              </a:rPr>
              <a:t>IIIF events &amp; resources</a:t>
            </a:r>
          </a:p>
        </p:txBody>
      </p:sp>
      <p:sp>
        <p:nvSpPr>
          <p:cNvPr id="7" name="Content Placeholder 2"/>
          <p:cNvSpPr txBox="1">
            <a:spLocks/>
          </p:cNvSpPr>
          <p:nvPr/>
        </p:nvSpPr>
        <p:spPr>
          <a:xfrm>
            <a:off x="685800" y="3429000"/>
            <a:ext cx="23241000" cy="7598829"/>
          </a:xfrm>
          <a:prstGeom prst="rect">
            <a:avLst/>
          </a:prstGeom>
        </p:spPr>
        <p:txBody>
          <a:bodyPr vert="horz" lIns="243834" tIns="121917" rIns="243834" bIns="121917"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5000" dirty="0">
                <a:latin typeface="+mj-lt"/>
                <a:cs typeface="Calibri"/>
              </a:rPr>
              <a:t>Annual conference: http://iiif.io/event/2016/newyork/</a:t>
            </a:r>
          </a:p>
          <a:p>
            <a:r>
              <a:rPr lang="en-US" sz="5000" dirty="0">
                <a:latin typeface="+mj-lt"/>
                <a:cs typeface="Calibri"/>
              </a:rPr>
              <a:t>Working groups: </a:t>
            </a:r>
            <a:r>
              <a:rPr lang="en-US" sz="5000" dirty="0">
                <a:cs typeface="Calibri"/>
              </a:rPr>
              <a:t>manuscripts, newspapers, museums (NEW! JOIN!)</a:t>
            </a:r>
            <a:endParaRPr lang="en-US" sz="5000" dirty="0">
              <a:latin typeface="+mj-lt"/>
              <a:cs typeface="Calibri"/>
            </a:endParaRPr>
          </a:p>
          <a:p>
            <a:r>
              <a:rPr lang="en-US" sz="5000" dirty="0">
                <a:latin typeface="+mj-lt"/>
                <a:cs typeface="Calibri"/>
              </a:rPr>
              <a:t>Bi-weekly phone calls (</a:t>
            </a:r>
            <a:r>
              <a:rPr lang="en-US" dirty="0"/>
              <a:t>details of which are posted in the </a:t>
            </a:r>
            <a:r>
              <a:rPr lang="en-US" dirty="0" err="1"/>
              <a:t>iiif</a:t>
            </a:r>
            <a:r>
              <a:rPr lang="en-US" dirty="0"/>
              <a:t>-discuss list. All community members are welcome and encouraged to participate in the calls. Notes from the calls are posted in </a:t>
            </a:r>
            <a:r>
              <a:rPr lang="en-US" dirty="0">
                <a:hlinkClick r:id="rId4"/>
              </a:rPr>
              <a:t>this Google Drive folder</a:t>
            </a:r>
            <a:r>
              <a:rPr lang="en-US" dirty="0"/>
              <a:t>.)</a:t>
            </a:r>
            <a:endParaRPr lang="en-US" sz="5000" dirty="0">
              <a:latin typeface="+mj-lt"/>
              <a:cs typeface="Calibri"/>
            </a:endParaRPr>
          </a:p>
          <a:p>
            <a:r>
              <a:rPr lang="en-US" sz="5000" dirty="0">
                <a:latin typeface="+mj-lt"/>
                <a:cs typeface="Calibri"/>
              </a:rPr>
              <a:t>Discussion lists: </a:t>
            </a:r>
            <a:r>
              <a:rPr lang="en-US" sz="5000" dirty="0">
                <a:latin typeface="+mj-lt"/>
                <a:cs typeface="Calibri"/>
                <a:hlinkClick r:id="rId5"/>
              </a:rPr>
              <a:t>https://groups/google.com/forum/#!forum/iiif-discuss</a:t>
            </a:r>
            <a:r>
              <a:rPr lang="en-US" sz="5000" dirty="0">
                <a:latin typeface="+mj-lt"/>
                <a:cs typeface="Calibri"/>
              </a:rPr>
              <a:t> &amp; </a:t>
            </a:r>
            <a:r>
              <a:rPr lang="en-US" sz="5000" dirty="0">
                <a:latin typeface="+mj-lt"/>
                <a:cs typeface="Calibri"/>
                <a:hlinkClick r:id="rId6"/>
              </a:rPr>
              <a:t>https://groups.google.com/forum/#!forum/iiif-announce</a:t>
            </a:r>
            <a:endParaRPr lang="en-US" sz="5000" dirty="0">
              <a:latin typeface="+mj-lt"/>
              <a:cs typeface="Calibri"/>
            </a:endParaRPr>
          </a:p>
          <a:p>
            <a:r>
              <a:rPr lang="en-US" sz="5000" dirty="0">
                <a:latin typeface="+mj-lt"/>
                <a:cs typeface="Calibri"/>
              </a:rPr>
              <a:t>IIIF Community GitHub page: </a:t>
            </a:r>
            <a:r>
              <a:rPr lang="en-US" sz="5000" dirty="0">
                <a:latin typeface="+mj-lt"/>
                <a:cs typeface="Calibri"/>
                <a:hlinkClick r:id="rId7"/>
              </a:rPr>
              <a:t>http://github.com/iiif</a:t>
            </a:r>
            <a:endParaRPr lang="en-US" sz="5000" dirty="0">
              <a:latin typeface="+mj-lt"/>
              <a:cs typeface="Calibri"/>
            </a:endParaRPr>
          </a:p>
          <a:p>
            <a:endParaRPr lang="en-US" sz="5000" dirty="0">
              <a:latin typeface="+mj-lt"/>
              <a:cs typeface="Calibri"/>
            </a:endParaRPr>
          </a:p>
          <a:p>
            <a:endParaRPr lang="en-US" sz="5000" dirty="0">
              <a:latin typeface="+mj-lt"/>
              <a:cs typeface="Calibri"/>
            </a:endParaRPr>
          </a:p>
        </p:txBody>
      </p:sp>
      <p:sp>
        <p:nvSpPr>
          <p:cNvPr id="9" name="Footer Placeholder 1"/>
          <p:cNvSpPr>
            <a:spLocks noGrp="1"/>
          </p:cNvSpPr>
          <p:nvPr>
            <p:ph type="ftr" sz="quarter" idx="11"/>
          </p:nvPr>
        </p:nvSpPr>
        <p:spPr>
          <a:xfrm>
            <a:off x="2622884" y="12969708"/>
            <a:ext cx="19322716" cy="730250"/>
          </a:xfrm>
        </p:spPr>
        <p:txBody>
          <a:bodyPr/>
          <a:lstStyle/>
          <a:p>
            <a:r>
              <a:rPr lang="sv-SE" sz="2500" dirty="0">
                <a:solidFill>
                  <a:schemeClr val="bg1"/>
                </a:solidFill>
              </a:rPr>
              <a:t>Emmanuelle Delmas-Glass   @YaleBritishArt   @edgartdata 	#CIDOC2016 #ICOMilano2016</a:t>
            </a:r>
            <a:endParaRPr lang="en-US" sz="2500" dirty="0">
              <a:solidFill>
                <a:schemeClr val="bg1"/>
              </a:solidFill>
            </a:endParaRPr>
          </a:p>
        </p:txBody>
      </p:sp>
      <p:pic>
        <p:nvPicPr>
          <p:cNvPr id="10" name="Picture 2" descr="http://mirrors.creativecommons.org/presskit/buttons/88x31/png/b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3046" y="12821477"/>
            <a:ext cx="2000076" cy="699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236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764436"/>
            <a:ext cx="24384000" cy="1951565"/>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243834" tIns="121917" rIns="243834" bIns="121917" rtlCol="0" anchor="ctr"/>
          <a:lstStyle/>
          <a:p>
            <a:pPr algn="ctr"/>
            <a:endParaRPr lang="en-US" dirty="0">
              <a:latin typeface="Georgia"/>
            </a:endParaRPr>
          </a:p>
        </p:txBody>
      </p:sp>
      <p:pic>
        <p:nvPicPr>
          <p:cNvPr id="4" name="Content Placeholder 5" descr="YCBA_logo WHITE.ai"/>
          <p:cNvPicPr>
            <a:picLocks noChangeAspect="1"/>
          </p:cNvPicPr>
          <p:nvPr/>
        </p:nvPicPr>
        <p:blipFill rotWithShape="1">
          <a:blip r:embed="rId3" cstate="print">
            <a:extLst>
              <a:ext uri="{28A0092B-C50C-407E-A947-70E740481C1C}">
                <a14:useLocalDpi xmlns:a14="http://schemas.microsoft.com/office/drawing/2010/main" val="0"/>
              </a:ext>
            </a:extLst>
          </a:blip>
          <a:srcRect l="10527" t="13328" r="6847" b="11042"/>
          <a:stretch/>
        </p:blipFill>
        <p:spPr>
          <a:xfrm>
            <a:off x="639405" y="11867472"/>
            <a:ext cx="1473563" cy="1745483"/>
          </a:xfrm>
          <a:prstGeom prst="rect">
            <a:avLst/>
          </a:prstGeom>
        </p:spPr>
      </p:pic>
      <p:sp>
        <p:nvSpPr>
          <p:cNvPr id="5" name="Title 1"/>
          <p:cNvSpPr>
            <a:spLocks noGrp="1"/>
          </p:cNvSpPr>
          <p:nvPr>
            <p:ph type="title"/>
          </p:nvPr>
        </p:nvSpPr>
        <p:spPr>
          <a:xfrm>
            <a:off x="1219200" y="0"/>
            <a:ext cx="21945600" cy="3048000"/>
          </a:xfrm>
        </p:spPr>
        <p:txBody>
          <a:bodyPr>
            <a:normAutofit fontScale="90000"/>
          </a:bodyPr>
          <a:lstStyle/>
          <a:p>
            <a:r>
              <a:rPr lang="en-US" dirty="0">
                <a:latin typeface="Calibri"/>
                <a:cs typeface="Calibri"/>
              </a:rPr>
              <a:t>The IIIF members</a:t>
            </a:r>
            <a:br>
              <a:rPr lang="en-US" dirty="0">
                <a:latin typeface="Calibri"/>
                <a:cs typeface="Calibri"/>
              </a:rPr>
            </a:br>
            <a:r>
              <a:rPr lang="en-US" dirty="0">
                <a:latin typeface="Calibri"/>
                <a:cs typeface="Calibri"/>
              </a:rPr>
              <a:t>11 </a:t>
            </a:r>
            <a:r>
              <a:rPr lang="en-US" dirty="0">
                <a:latin typeface="Calibri"/>
                <a:cs typeface="Calibri"/>
                <a:sym typeface="Wingdings" panose="05000000000000000000" pitchFamily="2" charset="2"/>
              </a:rPr>
              <a:t> 35 core founding members</a:t>
            </a:r>
            <a:endParaRPr lang="en-US" dirty="0">
              <a:latin typeface="Calibri"/>
              <a:cs typeface="Calibri"/>
            </a:endParaRPr>
          </a:p>
        </p:txBody>
      </p:sp>
      <p:sp>
        <p:nvSpPr>
          <p:cNvPr id="6" name="Content Placeholder 2"/>
          <p:cNvSpPr>
            <a:spLocks noGrp="1"/>
          </p:cNvSpPr>
          <p:nvPr>
            <p:ph idx="1"/>
          </p:nvPr>
        </p:nvSpPr>
        <p:spPr>
          <a:xfrm>
            <a:off x="914400" y="3276600"/>
            <a:ext cx="6915150" cy="7598829"/>
          </a:xfrm>
        </p:spPr>
        <p:txBody>
          <a:bodyPr>
            <a:noAutofit/>
          </a:bodyPr>
          <a:lstStyle/>
          <a:p>
            <a:r>
              <a:rPr lang="en-US" sz="2200" b="1" dirty="0" err="1">
                <a:latin typeface="Calibri" panose="020F0502020204030204" pitchFamily="34" charset="0"/>
              </a:rPr>
              <a:t>ARTstor</a:t>
            </a:r>
            <a:endParaRPr lang="en-US" sz="2200" b="1" dirty="0">
              <a:latin typeface="Calibri" panose="020F0502020204030204" pitchFamily="34" charset="0"/>
            </a:endParaRPr>
          </a:p>
          <a:p>
            <a:r>
              <a:rPr lang="en-US" sz="2200" b="1" dirty="0" err="1">
                <a:latin typeface="Calibri" panose="020F0502020204030204" pitchFamily="34" charset="0"/>
              </a:rPr>
              <a:t>Bayerische</a:t>
            </a:r>
            <a:r>
              <a:rPr lang="en-US" sz="2200" b="1" dirty="0">
                <a:latin typeface="Calibri" panose="020F0502020204030204" pitchFamily="34" charset="0"/>
              </a:rPr>
              <a:t> </a:t>
            </a:r>
            <a:r>
              <a:rPr lang="en-US" sz="2200" b="1" dirty="0" err="1">
                <a:latin typeface="Calibri" panose="020F0502020204030204" pitchFamily="34" charset="0"/>
              </a:rPr>
              <a:t>Staatsbibliothek</a:t>
            </a:r>
            <a:r>
              <a:rPr lang="en-US" sz="2200" b="1" dirty="0">
                <a:latin typeface="Calibri" panose="020F0502020204030204" pitchFamily="34" charset="0"/>
              </a:rPr>
              <a:t> (Bavarian State Library)</a:t>
            </a:r>
          </a:p>
          <a:p>
            <a:r>
              <a:rPr lang="en-US" sz="2200" b="1" dirty="0">
                <a:latin typeface="Calibri" panose="020F0502020204030204" pitchFamily="34" charset="0"/>
              </a:rPr>
              <a:t>La </a:t>
            </a:r>
            <a:r>
              <a:rPr lang="en-US" sz="2200" b="1" dirty="0" err="1">
                <a:latin typeface="Calibri" panose="020F0502020204030204" pitchFamily="34" charset="0"/>
              </a:rPr>
              <a:t>Bibliothèque</a:t>
            </a:r>
            <a:r>
              <a:rPr lang="en-US" sz="2200" b="1" dirty="0">
                <a:latin typeface="Calibri" panose="020F0502020204030204" pitchFamily="34" charset="0"/>
              </a:rPr>
              <a:t> </a:t>
            </a:r>
            <a:r>
              <a:rPr lang="en-US" sz="2200" b="1" dirty="0" err="1">
                <a:latin typeface="Calibri" panose="020F0502020204030204" pitchFamily="34" charset="0"/>
              </a:rPr>
              <a:t>nationale</a:t>
            </a:r>
            <a:r>
              <a:rPr lang="en-US" sz="2200" b="1" dirty="0">
                <a:latin typeface="Calibri" panose="020F0502020204030204" pitchFamily="34" charset="0"/>
              </a:rPr>
              <a:t> de France</a:t>
            </a:r>
          </a:p>
          <a:p>
            <a:r>
              <a:rPr lang="en-US" sz="2200" b="1" dirty="0">
                <a:latin typeface="Calibri" panose="020F0502020204030204" pitchFamily="34" charset="0"/>
              </a:rPr>
              <a:t>British Library</a:t>
            </a:r>
          </a:p>
          <a:p>
            <a:r>
              <a:rPr lang="en-US" sz="2200" b="1" dirty="0">
                <a:latin typeface="Calibri" panose="020F0502020204030204" pitchFamily="34" charset="0"/>
              </a:rPr>
              <a:t>Brown University</a:t>
            </a:r>
          </a:p>
          <a:p>
            <a:r>
              <a:rPr lang="en-US" sz="2200" b="1" dirty="0">
                <a:latin typeface="Calibri" panose="020F0502020204030204" pitchFamily="34" charset="0"/>
              </a:rPr>
              <a:t>Cornell University</a:t>
            </a:r>
          </a:p>
          <a:p>
            <a:r>
              <a:rPr lang="en-US" sz="2200" b="1" dirty="0">
                <a:latin typeface="Calibri" panose="020F0502020204030204" pitchFamily="34" charset="0"/>
              </a:rPr>
              <a:t>The J. Paul Getty Trust</a:t>
            </a:r>
          </a:p>
          <a:p>
            <a:r>
              <a:rPr lang="en-US" sz="2200" b="1" dirty="0">
                <a:latin typeface="Calibri" panose="020F0502020204030204" pitchFamily="34" charset="0"/>
              </a:rPr>
              <a:t>Gottingen State and University Library</a:t>
            </a:r>
          </a:p>
          <a:p>
            <a:r>
              <a:rPr lang="en-US" sz="2200" b="1" dirty="0">
                <a:latin typeface="Calibri" panose="020F0502020204030204" pitchFamily="34" charset="0"/>
              </a:rPr>
              <a:t>Harvard University</a:t>
            </a:r>
          </a:p>
          <a:p>
            <a:r>
              <a:rPr lang="en-US" sz="2200" b="1" dirty="0">
                <a:latin typeface="Calibri" panose="020F0502020204030204" pitchFamily="34" charset="0"/>
              </a:rPr>
              <a:t>Indiana University</a:t>
            </a:r>
          </a:p>
        </p:txBody>
      </p:sp>
      <p:sp>
        <p:nvSpPr>
          <p:cNvPr id="8" name="Footer Placeholder 1"/>
          <p:cNvSpPr>
            <a:spLocks noGrp="1"/>
          </p:cNvSpPr>
          <p:nvPr>
            <p:ph type="ftr" sz="quarter" idx="11"/>
          </p:nvPr>
        </p:nvSpPr>
        <p:spPr>
          <a:xfrm>
            <a:off x="2622884" y="12969708"/>
            <a:ext cx="19322716" cy="730250"/>
          </a:xfrm>
        </p:spPr>
        <p:txBody>
          <a:bodyPr/>
          <a:lstStyle/>
          <a:p>
            <a:r>
              <a:rPr lang="sv-SE" sz="2500" dirty="0">
                <a:solidFill>
                  <a:schemeClr val="bg1"/>
                </a:solidFill>
              </a:rPr>
              <a:t>Emmanuelle Delmas-Glass   @YaleBritishArt   @edgartdata 	#CIDOC2016 #ICOMilano2016</a:t>
            </a:r>
            <a:endParaRPr lang="en-US" sz="2500" dirty="0">
              <a:solidFill>
                <a:schemeClr val="bg1"/>
              </a:solidFill>
            </a:endParaRPr>
          </a:p>
        </p:txBody>
      </p:sp>
      <p:pic>
        <p:nvPicPr>
          <p:cNvPr id="9" name="Picture 2" descr="http://mirrors.creativecommons.org/presskit/buttons/88x31/png/b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73046" y="12821477"/>
            <a:ext cx="2000076" cy="69977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of IIIF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9372" y="8469167"/>
            <a:ext cx="3333750" cy="3076575"/>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10972800" y="3410196"/>
            <a:ext cx="5867400" cy="759882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marL="617361" indent="-617361" defTabSz="584200">
              <a:spcBef>
                <a:spcPts val="4200"/>
              </a:spcBef>
              <a:buSzPct val="75000"/>
              <a:buChar char="•"/>
              <a:defRPr sz="5000">
                <a:latin typeface="+mn-lt"/>
                <a:ea typeface="+mn-ea"/>
                <a:cs typeface="+mn-cs"/>
                <a:sym typeface="Helvetica Light"/>
              </a:defRPr>
            </a:lvl1pPr>
            <a:lvl2pPr marL="1061861" indent="-617361" defTabSz="584200">
              <a:spcBef>
                <a:spcPts val="4200"/>
              </a:spcBef>
              <a:buSzPct val="75000"/>
              <a:buChar char="•"/>
              <a:defRPr sz="5000">
                <a:latin typeface="+mn-lt"/>
                <a:ea typeface="+mn-ea"/>
                <a:cs typeface="+mn-cs"/>
                <a:sym typeface="Helvetica Light"/>
              </a:defRPr>
            </a:lvl2pPr>
            <a:lvl3pPr marL="1506361" indent="-617361" defTabSz="584200">
              <a:spcBef>
                <a:spcPts val="4200"/>
              </a:spcBef>
              <a:buSzPct val="75000"/>
              <a:buChar char="•"/>
              <a:defRPr sz="5000">
                <a:latin typeface="+mn-lt"/>
                <a:ea typeface="+mn-ea"/>
                <a:cs typeface="+mn-cs"/>
                <a:sym typeface="Helvetica Light"/>
              </a:defRPr>
            </a:lvl3pPr>
            <a:lvl4pPr marL="1950861" indent="-617361" defTabSz="584200">
              <a:spcBef>
                <a:spcPts val="4200"/>
              </a:spcBef>
              <a:buSzPct val="75000"/>
              <a:buChar char="•"/>
              <a:defRPr sz="5000">
                <a:latin typeface="+mn-lt"/>
                <a:ea typeface="+mn-ea"/>
                <a:cs typeface="+mn-cs"/>
                <a:sym typeface="Helvetica Light"/>
              </a:defRPr>
            </a:lvl4pPr>
            <a:lvl5pPr marL="2395361" indent="-617361" defTabSz="584200">
              <a:spcBef>
                <a:spcPts val="4200"/>
              </a:spcBef>
              <a:buSzPct val="75000"/>
              <a:buChar char="•"/>
              <a:defRPr sz="5000">
                <a:latin typeface="+mn-lt"/>
                <a:ea typeface="+mn-ea"/>
                <a:cs typeface="+mn-cs"/>
                <a:sym typeface="Helvetica Light"/>
              </a:defRPr>
            </a:lvl5pPr>
            <a:lvl6pPr marL="2839861" indent="-617361" defTabSz="584200">
              <a:spcBef>
                <a:spcPts val="4200"/>
              </a:spcBef>
              <a:buSzPct val="75000"/>
              <a:buChar char="•"/>
              <a:defRPr sz="5000">
                <a:latin typeface="+mn-lt"/>
                <a:ea typeface="+mn-ea"/>
                <a:cs typeface="+mn-cs"/>
                <a:sym typeface="Helvetica Light"/>
              </a:defRPr>
            </a:lvl6pPr>
            <a:lvl7pPr marL="3284361" indent="-617361" defTabSz="584200">
              <a:spcBef>
                <a:spcPts val="4200"/>
              </a:spcBef>
              <a:buSzPct val="75000"/>
              <a:buChar char="•"/>
              <a:defRPr sz="5000">
                <a:latin typeface="+mn-lt"/>
                <a:ea typeface="+mn-ea"/>
                <a:cs typeface="+mn-cs"/>
                <a:sym typeface="Helvetica Light"/>
              </a:defRPr>
            </a:lvl7pPr>
            <a:lvl8pPr marL="3728861" indent="-617361" defTabSz="584200">
              <a:spcBef>
                <a:spcPts val="4200"/>
              </a:spcBef>
              <a:buSzPct val="75000"/>
              <a:buChar char="•"/>
              <a:defRPr sz="5000">
                <a:latin typeface="+mn-lt"/>
                <a:ea typeface="+mn-ea"/>
                <a:cs typeface="+mn-cs"/>
                <a:sym typeface="Helvetica Light"/>
              </a:defRPr>
            </a:lvl8pPr>
            <a:lvl9pPr marL="4173361" indent="-617361" defTabSz="584200">
              <a:spcBef>
                <a:spcPts val="4200"/>
              </a:spcBef>
              <a:buSzPct val="75000"/>
              <a:buChar char="•"/>
              <a:defRPr sz="5000">
                <a:latin typeface="+mn-lt"/>
                <a:ea typeface="+mn-ea"/>
                <a:cs typeface="+mn-cs"/>
                <a:sym typeface="Helvetica Light"/>
              </a:defRPr>
            </a:lvl9pPr>
          </a:lstStyle>
          <a:p>
            <a:endParaRPr lang="en-US" dirty="0"/>
          </a:p>
        </p:txBody>
      </p:sp>
      <p:sp>
        <p:nvSpPr>
          <p:cNvPr id="11" name="Content Placeholder 2"/>
          <p:cNvSpPr txBox="1">
            <a:spLocks/>
          </p:cNvSpPr>
          <p:nvPr/>
        </p:nvSpPr>
        <p:spPr>
          <a:xfrm>
            <a:off x="7803268" y="3450171"/>
            <a:ext cx="5867400" cy="759882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Autofit/>
          </a:bodyPr>
          <a:lstStyle>
            <a:lvl1pPr marL="617361" indent="-617361" defTabSz="584200">
              <a:spcBef>
                <a:spcPts val="4200"/>
              </a:spcBef>
              <a:buSzPct val="75000"/>
              <a:buChar char="•"/>
              <a:defRPr sz="5000">
                <a:latin typeface="+mn-lt"/>
                <a:ea typeface="+mn-ea"/>
                <a:cs typeface="+mn-cs"/>
                <a:sym typeface="Helvetica Light"/>
              </a:defRPr>
            </a:lvl1pPr>
            <a:lvl2pPr marL="1061861" indent="-617361" defTabSz="584200">
              <a:spcBef>
                <a:spcPts val="4200"/>
              </a:spcBef>
              <a:buSzPct val="75000"/>
              <a:buChar char="•"/>
              <a:defRPr sz="5000">
                <a:latin typeface="+mn-lt"/>
                <a:ea typeface="+mn-ea"/>
                <a:cs typeface="+mn-cs"/>
                <a:sym typeface="Helvetica Light"/>
              </a:defRPr>
            </a:lvl2pPr>
            <a:lvl3pPr marL="1506361" indent="-617361" defTabSz="584200">
              <a:spcBef>
                <a:spcPts val="4200"/>
              </a:spcBef>
              <a:buSzPct val="75000"/>
              <a:buChar char="•"/>
              <a:defRPr sz="5000">
                <a:latin typeface="+mn-lt"/>
                <a:ea typeface="+mn-ea"/>
                <a:cs typeface="+mn-cs"/>
                <a:sym typeface="Helvetica Light"/>
              </a:defRPr>
            </a:lvl3pPr>
            <a:lvl4pPr marL="1950861" indent="-617361" defTabSz="584200">
              <a:spcBef>
                <a:spcPts val="4200"/>
              </a:spcBef>
              <a:buSzPct val="75000"/>
              <a:buChar char="•"/>
              <a:defRPr sz="5000">
                <a:latin typeface="+mn-lt"/>
                <a:ea typeface="+mn-ea"/>
                <a:cs typeface="+mn-cs"/>
                <a:sym typeface="Helvetica Light"/>
              </a:defRPr>
            </a:lvl4pPr>
            <a:lvl5pPr marL="2395361" indent="-617361" defTabSz="584200">
              <a:spcBef>
                <a:spcPts val="4200"/>
              </a:spcBef>
              <a:buSzPct val="75000"/>
              <a:buChar char="•"/>
              <a:defRPr sz="5000">
                <a:latin typeface="+mn-lt"/>
                <a:ea typeface="+mn-ea"/>
                <a:cs typeface="+mn-cs"/>
                <a:sym typeface="Helvetica Light"/>
              </a:defRPr>
            </a:lvl5pPr>
            <a:lvl6pPr marL="2839861" indent="-617361" defTabSz="584200">
              <a:spcBef>
                <a:spcPts val="4200"/>
              </a:spcBef>
              <a:buSzPct val="75000"/>
              <a:buChar char="•"/>
              <a:defRPr sz="5000">
                <a:latin typeface="+mn-lt"/>
                <a:ea typeface="+mn-ea"/>
                <a:cs typeface="+mn-cs"/>
                <a:sym typeface="Helvetica Light"/>
              </a:defRPr>
            </a:lvl6pPr>
            <a:lvl7pPr marL="3284361" indent="-617361" defTabSz="584200">
              <a:spcBef>
                <a:spcPts val="4200"/>
              </a:spcBef>
              <a:buSzPct val="75000"/>
              <a:buChar char="•"/>
              <a:defRPr sz="5000">
                <a:latin typeface="+mn-lt"/>
                <a:ea typeface="+mn-ea"/>
                <a:cs typeface="+mn-cs"/>
                <a:sym typeface="Helvetica Light"/>
              </a:defRPr>
            </a:lvl7pPr>
            <a:lvl8pPr marL="3728861" indent="-617361" defTabSz="584200">
              <a:spcBef>
                <a:spcPts val="4200"/>
              </a:spcBef>
              <a:buSzPct val="75000"/>
              <a:buChar char="•"/>
              <a:defRPr sz="5000">
                <a:latin typeface="+mn-lt"/>
                <a:ea typeface="+mn-ea"/>
                <a:cs typeface="+mn-cs"/>
                <a:sym typeface="Helvetica Light"/>
              </a:defRPr>
            </a:lvl8pPr>
            <a:lvl9pPr marL="4173361" indent="-617361" defTabSz="584200">
              <a:spcBef>
                <a:spcPts val="4200"/>
              </a:spcBef>
              <a:buSzPct val="75000"/>
              <a:buChar char="•"/>
              <a:defRPr sz="5000">
                <a:latin typeface="+mn-lt"/>
                <a:ea typeface="+mn-ea"/>
                <a:cs typeface="+mn-cs"/>
                <a:sym typeface="Helvetica Light"/>
              </a:defRPr>
            </a:lvl9pPr>
          </a:lstStyle>
          <a:p>
            <a:r>
              <a:rPr lang="en-US" sz="2200" b="1" dirty="0">
                <a:latin typeface="Calibri" panose="020F0502020204030204" pitchFamily="34" charset="0"/>
              </a:rPr>
              <a:t>Johns Hopkins University</a:t>
            </a:r>
          </a:p>
          <a:p>
            <a:r>
              <a:rPr lang="en-US" sz="2200" b="1" dirty="0">
                <a:latin typeface="Calibri" panose="020F0502020204030204" pitchFamily="34" charset="0"/>
              </a:rPr>
              <a:t>Leiden University</a:t>
            </a:r>
          </a:p>
          <a:p>
            <a:r>
              <a:rPr lang="en-US" sz="2200" b="1" dirty="0">
                <a:latin typeface="Calibri" panose="020F0502020204030204" pitchFamily="34" charset="0"/>
              </a:rPr>
              <a:t>MIT Libraries</a:t>
            </a:r>
          </a:p>
          <a:p>
            <a:r>
              <a:rPr lang="en-US" sz="2200" b="1" dirty="0" err="1">
                <a:latin typeface="Calibri" panose="020F0502020204030204" pitchFamily="34" charset="0"/>
              </a:rPr>
              <a:t>Nasjonalbiblioteket</a:t>
            </a:r>
            <a:r>
              <a:rPr lang="en-US" sz="2200" b="1" dirty="0">
                <a:latin typeface="Calibri" panose="020F0502020204030204" pitchFamily="34" charset="0"/>
              </a:rPr>
              <a:t> (National Library of Norway)</a:t>
            </a:r>
          </a:p>
          <a:p>
            <a:r>
              <a:rPr lang="en-US" sz="2200" b="1" dirty="0">
                <a:latin typeface="Calibri" panose="020F0502020204030204" pitchFamily="34" charset="0"/>
              </a:rPr>
              <a:t>National Library of Israel</a:t>
            </a:r>
          </a:p>
          <a:p>
            <a:r>
              <a:rPr lang="en-US" sz="2200" b="1" dirty="0">
                <a:latin typeface="Calibri" panose="020F0502020204030204" pitchFamily="34" charset="0"/>
              </a:rPr>
              <a:t>National Library of Poland</a:t>
            </a:r>
          </a:p>
          <a:p>
            <a:r>
              <a:rPr lang="en-US" sz="2200" b="1" dirty="0">
                <a:latin typeface="Calibri" panose="020F0502020204030204" pitchFamily="34" charset="0"/>
              </a:rPr>
              <a:t>National Library of Scotland</a:t>
            </a:r>
          </a:p>
          <a:p>
            <a:r>
              <a:rPr lang="en-US" sz="2200" b="1" dirty="0">
                <a:latin typeface="Calibri" panose="020F0502020204030204" pitchFamily="34" charset="0"/>
              </a:rPr>
              <a:t>New York University Libraries</a:t>
            </a:r>
          </a:p>
          <a:p>
            <a:r>
              <a:rPr lang="en-US" sz="2200" b="1" dirty="0">
                <a:latin typeface="Calibri" panose="020F0502020204030204" pitchFamily="34" charset="0"/>
              </a:rPr>
              <a:t>Ohio State University</a:t>
            </a:r>
          </a:p>
          <a:p>
            <a:r>
              <a:rPr lang="en-US" sz="2200" b="1" dirty="0">
                <a:latin typeface="Calibri" panose="020F0502020204030204" pitchFamily="34" charset="0"/>
              </a:rPr>
              <a:t>Oxford University (Bodleian Library)</a:t>
            </a:r>
          </a:p>
        </p:txBody>
      </p:sp>
      <p:sp>
        <p:nvSpPr>
          <p:cNvPr id="12" name="Content Placeholder 2"/>
          <p:cNvSpPr txBox="1">
            <a:spLocks/>
          </p:cNvSpPr>
          <p:nvPr/>
        </p:nvSpPr>
        <p:spPr>
          <a:xfrm>
            <a:off x="15071972" y="3544485"/>
            <a:ext cx="5867400" cy="759882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Autofit/>
          </a:bodyPr>
          <a:lstStyle>
            <a:lvl1pPr marL="617361" indent="-617361" defTabSz="584200">
              <a:spcBef>
                <a:spcPts val="4200"/>
              </a:spcBef>
              <a:buSzPct val="75000"/>
              <a:buChar char="•"/>
              <a:defRPr sz="5000">
                <a:latin typeface="+mn-lt"/>
                <a:ea typeface="+mn-ea"/>
                <a:cs typeface="+mn-cs"/>
                <a:sym typeface="Helvetica Light"/>
              </a:defRPr>
            </a:lvl1pPr>
            <a:lvl2pPr marL="1061861" indent="-617361" defTabSz="584200">
              <a:spcBef>
                <a:spcPts val="4200"/>
              </a:spcBef>
              <a:buSzPct val="75000"/>
              <a:buChar char="•"/>
              <a:defRPr sz="5000">
                <a:latin typeface="+mn-lt"/>
                <a:ea typeface="+mn-ea"/>
                <a:cs typeface="+mn-cs"/>
                <a:sym typeface="Helvetica Light"/>
              </a:defRPr>
            </a:lvl2pPr>
            <a:lvl3pPr marL="1506361" indent="-617361" defTabSz="584200">
              <a:spcBef>
                <a:spcPts val="4200"/>
              </a:spcBef>
              <a:buSzPct val="75000"/>
              <a:buChar char="•"/>
              <a:defRPr sz="5000">
                <a:latin typeface="+mn-lt"/>
                <a:ea typeface="+mn-ea"/>
                <a:cs typeface="+mn-cs"/>
                <a:sym typeface="Helvetica Light"/>
              </a:defRPr>
            </a:lvl3pPr>
            <a:lvl4pPr marL="1950861" indent="-617361" defTabSz="584200">
              <a:spcBef>
                <a:spcPts val="4200"/>
              </a:spcBef>
              <a:buSzPct val="75000"/>
              <a:buChar char="•"/>
              <a:defRPr sz="5000">
                <a:latin typeface="+mn-lt"/>
                <a:ea typeface="+mn-ea"/>
                <a:cs typeface="+mn-cs"/>
                <a:sym typeface="Helvetica Light"/>
              </a:defRPr>
            </a:lvl4pPr>
            <a:lvl5pPr marL="2395361" indent="-617361" defTabSz="584200">
              <a:spcBef>
                <a:spcPts val="4200"/>
              </a:spcBef>
              <a:buSzPct val="75000"/>
              <a:buChar char="•"/>
              <a:defRPr sz="5000">
                <a:latin typeface="+mn-lt"/>
                <a:ea typeface="+mn-ea"/>
                <a:cs typeface="+mn-cs"/>
                <a:sym typeface="Helvetica Light"/>
              </a:defRPr>
            </a:lvl5pPr>
            <a:lvl6pPr marL="2839861" indent="-617361" defTabSz="584200">
              <a:spcBef>
                <a:spcPts val="4200"/>
              </a:spcBef>
              <a:buSzPct val="75000"/>
              <a:buChar char="•"/>
              <a:defRPr sz="5000">
                <a:latin typeface="+mn-lt"/>
                <a:ea typeface="+mn-ea"/>
                <a:cs typeface="+mn-cs"/>
                <a:sym typeface="Helvetica Light"/>
              </a:defRPr>
            </a:lvl6pPr>
            <a:lvl7pPr marL="3284361" indent="-617361" defTabSz="584200">
              <a:spcBef>
                <a:spcPts val="4200"/>
              </a:spcBef>
              <a:buSzPct val="75000"/>
              <a:buChar char="•"/>
              <a:defRPr sz="5000">
                <a:latin typeface="+mn-lt"/>
                <a:ea typeface="+mn-ea"/>
                <a:cs typeface="+mn-cs"/>
                <a:sym typeface="Helvetica Light"/>
              </a:defRPr>
            </a:lvl7pPr>
            <a:lvl8pPr marL="3728861" indent="-617361" defTabSz="584200">
              <a:spcBef>
                <a:spcPts val="4200"/>
              </a:spcBef>
              <a:buSzPct val="75000"/>
              <a:buChar char="•"/>
              <a:defRPr sz="5000">
                <a:latin typeface="+mn-lt"/>
                <a:ea typeface="+mn-ea"/>
                <a:cs typeface="+mn-cs"/>
                <a:sym typeface="Helvetica Light"/>
              </a:defRPr>
            </a:lvl8pPr>
            <a:lvl9pPr marL="4173361" indent="-617361" defTabSz="584200">
              <a:spcBef>
                <a:spcPts val="4200"/>
              </a:spcBef>
              <a:buSzPct val="75000"/>
              <a:buChar char="•"/>
              <a:defRPr sz="5000">
                <a:latin typeface="+mn-lt"/>
                <a:ea typeface="+mn-ea"/>
                <a:cs typeface="+mn-cs"/>
                <a:sym typeface="Helvetica Light"/>
              </a:defRPr>
            </a:lvl9pPr>
          </a:lstStyle>
          <a:p>
            <a:r>
              <a:rPr lang="en-US" sz="2200" b="1" dirty="0">
                <a:latin typeface="Calibri" panose="020F0502020204030204" pitchFamily="34" charset="0"/>
              </a:rPr>
              <a:t>Princeton University Library</a:t>
            </a:r>
          </a:p>
          <a:p>
            <a:r>
              <a:rPr lang="en-US" sz="2200" b="1" dirty="0">
                <a:latin typeface="Calibri" panose="020F0502020204030204" pitchFamily="34" charset="0"/>
              </a:rPr>
              <a:t>Stanford University</a:t>
            </a:r>
          </a:p>
          <a:p>
            <a:r>
              <a:rPr lang="en-US" sz="2200" b="1" dirty="0">
                <a:latin typeface="Calibri" panose="020F0502020204030204" pitchFamily="34" charset="0"/>
              </a:rPr>
              <a:t>University of Edinburgh</a:t>
            </a:r>
          </a:p>
          <a:p>
            <a:r>
              <a:rPr lang="en-US" sz="2200" b="1" dirty="0">
                <a:latin typeface="Calibri" panose="020F0502020204030204" pitchFamily="34" charset="0"/>
              </a:rPr>
              <a:t>University of Hong Kong</a:t>
            </a:r>
          </a:p>
          <a:p>
            <a:r>
              <a:rPr lang="en-US" sz="2200" b="1" dirty="0">
                <a:latin typeface="Calibri" panose="020F0502020204030204" pitchFamily="34" charset="0"/>
              </a:rPr>
              <a:t>University of Notre Dame</a:t>
            </a:r>
          </a:p>
          <a:p>
            <a:r>
              <a:rPr lang="en-US" sz="2200" b="1" dirty="0">
                <a:latin typeface="Calibri" panose="020F0502020204030204" pitchFamily="34" charset="0"/>
              </a:rPr>
              <a:t>University of Pennsylvania</a:t>
            </a:r>
          </a:p>
          <a:p>
            <a:r>
              <a:rPr lang="en-US" sz="2200" b="1" dirty="0">
                <a:latin typeface="Calibri" panose="020F0502020204030204" pitchFamily="34" charset="0"/>
              </a:rPr>
              <a:t>University of Toronto</a:t>
            </a:r>
          </a:p>
          <a:p>
            <a:r>
              <a:rPr lang="en-US" sz="2200" b="1" dirty="0" err="1">
                <a:latin typeface="Calibri" panose="020F0502020204030204" pitchFamily="34" charset="0"/>
              </a:rPr>
              <a:t>Wellcome</a:t>
            </a:r>
            <a:r>
              <a:rPr lang="en-US" sz="2200" b="1" dirty="0">
                <a:latin typeface="Calibri" panose="020F0502020204030204" pitchFamily="34" charset="0"/>
              </a:rPr>
              <a:t> Trust</a:t>
            </a:r>
          </a:p>
          <a:p>
            <a:r>
              <a:rPr lang="en-US" sz="2200" b="1" dirty="0">
                <a:latin typeface="Calibri" panose="020F0502020204030204" pitchFamily="34" charset="0"/>
              </a:rPr>
              <a:t>Yale University/Yale Center for British Art/Beinecke </a:t>
            </a:r>
            <a:r>
              <a:rPr lang="en-US" sz="2200" b="1" dirty="0" err="1">
                <a:latin typeface="Calibri" panose="020F0502020204030204" pitchFamily="34" charset="0"/>
              </a:rPr>
              <a:t>LIbrary</a:t>
            </a:r>
            <a:endParaRPr lang="en-US" sz="2200" b="1" dirty="0">
              <a:latin typeface="Calibri" panose="020F0502020204030204" pitchFamily="34" charset="0"/>
            </a:endParaRPr>
          </a:p>
        </p:txBody>
      </p:sp>
    </p:spTree>
    <p:extLst>
      <p:ext uri="{BB962C8B-B14F-4D97-AF65-F5344CB8AC3E}">
        <p14:creationId xmlns:p14="http://schemas.microsoft.com/office/powerpoint/2010/main" val="150482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2252325"/>
            <a:ext cx="24384000" cy="1463674"/>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0" dirty="0"/>
          </a:p>
        </p:txBody>
      </p:sp>
      <p:sp>
        <p:nvSpPr>
          <p:cNvPr id="2" name="Title 1"/>
          <p:cNvSpPr>
            <a:spLocks noGrp="1"/>
          </p:cNvSpPr>
          <p:nvPr>
            <p:ph type="title"/>
          </p:nvPr>
        </p:nvSpPr>
        <p:spPr>
          <a:xfrm>
            <a:off x="3954662" y="0"/>
            <a:ext cx="16459200" cy="2286000"/>
          </a:xfrm>
        </p:spPr>
        <p:txBody>
          <a:bodyPr>
            <a:normAutofit/>
          </a:bodyPr>
          <a:lstStyle/>
          <a:p>
            <a:r>
              <a:rPr lang="en-US" dirty="0"/>
              <a:t>Dissemination of images</a:t>
            </a:r>
          </a:p>
        </p:txBody>
      </p:sp>
      <p:sp>
        <p:nvSpPr>
          <p:cNvPr id="3" name="Content Placeholder 2"/>
          <p:cNvSpPr>
            <a:spLocks noGrp="1"/>
          </p:cNvSpPr>
          <p:nvPr>
            <p:ph idx="1"/>
          </p:nvPr>
        </p:nvSpPr>
        <p:spPr/>
        <p:txBody>
          <a:bodyPr>
            <a:normAutofit/>
          </a:bodyPr>
          <a:lstStyle/>
          <a:p>
            <a:endParaRPr lang="en-US" dirty="0"/>
          </a:p>
        </p:txBody>
      </p:sp>
      <p:sp>
        <p:nvSpPr>
          <p:cNvPr id="4" name="Title 1"/>
          <p:cNvSpPr txBox="1">
            <a:spLocks/>
          </p:cNvSpPr>
          <p:nvPr/>
        </p:nvSpPr>
        <p:spPr>
          <a:xfrm>
            <a:off x="6592812" y="522663"/>
            <a:ext cx="21031200" cy="2651126"/>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a:t> </a:t>
            </a:r>
            <a:endParaRPr lang="en-US" sz="8000" dirty="0"/>
          </a:p>
        </p:txBody>
      </p:sp>
      <p:pic>
        <p:nvPicPr>
          <p:cNvPr id="14" name="Picture 13"/>
          <p:cNvPicPr>
            <a:picLocks noChangeAspect="1"/>
          </p:cNvPicPr>
          <p:nvPr/>
        </p:nvPicPr>
        <p:blipFill rotWithShape="1">
          <a:blip r:embed="rId3"/>
          <a:srcRect l="14723" t="5353" r="55047" b="90724"/>
          <a:stretch/>
        </p:blipFill>
        <p:spPr>
          <a:xfrm>
            <a:off x="3048000" y="2498876"/>
            <a:ext cx="13870744" cy="674912"/>
          </a:xfrm>
          <a:prstGeom prst="rect">
            <a:avLst/>
          </a:prstGeom>
        </p:spPr>
      </p:pic>
      <p:grpSp>
        <p:nvGrpSpPr>
          <p:cNvPr id="19" name="Group 18"/>
          <p:cNvGrpSpPr/>
          <p:nvPr/>
        </p:nvGrpSpPr>
        <p:grpSpPr>
          <a:xfrm>
            <a:off x="3048001" y="3210094"/>
            <a:ext cx="12405758" cy="8899528"/>
            <a:chOff x="0" y="1605047"/>
            <a:chExt cx="6202879" cy="4449764"/>
          </a:xfrm>
          <a:effectLst>
            <a:outerShdw blurRad="50800" dist="38100" dir="2700000" algn="tl" rotWithShape="0">
              <a:prstClr val="black">
                <a:alpha val="40000"/>
              </a:prstClr>
            </a:outerShdw>
          </a:effectLst>
        </p:grpSpPr>
        <p:grpSp>
          <p:nvGrpSpPr>
            <p:cNvPr id="16" name="Group 15"/>
            <p:cNvGrpSpPr/>
            <p:nvPr/>
          </p:nvGrpSpPr>
          <p:grpSpPr>
            <a:xfrm>
              <a:off x="0" y="1605047"/>
              <a:ext cx="6202879" cy="4449764"/>
              <a:chOff x="0" y="1605047"/>
              <a:chExt cx="6202879" cy="4449764"/>
            </a:xfrm>
          </p:grpSpPr>
          <p:pic>
            <p:nvPicPr>
              <p:cNvPr id="12" name="Picture 11"/>
              <p:cNvPicPr>
                <a:picLocks noChangeAspect="1"/>
              </p:cNvPicPr>
              <p:nvPr/>
            </p:nvPicPr>
            <p:blipFill rotWithShape="1">
              <a:blip r:embed="rId3"/>
              <a:srcRect l="18177" t="9782" r="55047" b="38495"/>
              <a:stretch/>
            </p:blipFill>
            <p:spPr>
              <a:xfrm>
                <a:off x="59870" y="1605047"/>
                <a:ext cx="6143009" cy="4449764"/>
              </a:xfrm>
              <a:prstGeom prst="rect">
                <a:avLst/>
              </a:prstGeom>
            </p:spPr>
          </p:pic>
          <p:sp>
            <p:nvSpPr>
              <p:cNvPr id="15" name="Rectangle 14"/>
              <p:cNvSpPr/>
              <p:nvPr/>
            </p:nvSpPr>
            <p:spPr>
              <a:xfrm>
                <a:off x="0" y="2019300"/>
                <a:ext cx="281940" cy="20574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0"/>
              </a:p>
            </p:txBody>
          </p:sp>
        </p:grpSp>
        <p:sp>
          <p:nvSpPr>
            <p:cNvPr id="18" name="Rectangle 17"/>
            <p:cNvSpPr/>
            <p:nvPr/>
          </p:nvSpPr>
          <p:spPr>
            <a:xfrm>
              <a:off x="0" y="1813560"/>
              <a:ext cx="2750820" cy="20574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0"/>
            </a:p>
          </p:txBody>
        </p:sp>
      </p:grpSp>
      <p:pic>
        <p:nvPicPr>
          <p:cNvPr id="13" name="Content Placeholder 3"/>
          <p:cNvPicPr>
            <a:picLocks noChangeAspect="1"/>
          </p:cNvPicPr>
          <p:nvPr/>
        </p:nvPicPr>
        <p:blipFill rotWithShape="1">
          <a:blip r:embed="rId4"/>
          <a:srcRect l="19202" t="41384" r="60455" b="43105"/>
          <a:stretch/>
        </p:blipFill>
        <p:spPr>
          <a:xfrm>
            <a:off x="11962300" y="6426175"/>
            <a:ext cx="9238628" cy="2641626"/>
          </a:xfrm>
          <a:prstGeom prst="rect">
            <a:avLst/>
          </a:prstGeom>
          <a:effectLst>
            <a:outerShdw blurRad="50800" dist="38100" dir="2700000" algn="tl" rotWithShape="0">
              <a:prstClr val="black">
                <a:alpha val="40000"/>
              </a:prstClr>
            </a:outerShdw>
          </a:effectLst>
        </p:spPr>
      </p:pic>
      <p:pic>
        <p:nvPicPr>
          <p:cNvPr id="22" name="Content Placeholder 5" descr="YCBA_logo WHITE.ai"/>
          <p:cNvPicPr>
            <a:picLocks noChangeAspect="1"/>
          </p:cNvPicPr>
          <p:nvPr/>
        </p:nvPicPr>
        <p:blipFill rotWithShape="1">
          <a:blip r:embed="rId5" cstate="print">
            <a:extLst>
              <a:ext uri="{28A0092B-C50C-407E-A947-70E740481C1C}">
                <a14:useLocalDpi xmlns:a14="http://schemas.microsoft.com/office/drawing/2010/main" val="0"/>
              </a:ext>
            </a:extLst>
          </a:blip>
          <a:srcRect l="10527" t="13328" r="6847" b="11042"/>
          <a:stretch/>
        </p:blipFill>
        <p:spPr>
          <a:xfrm>
            <a:off x="16711" y="12090841"/>
            <a:ext cx="1356126" cy="1606376"/>
          </a:xfrm>
          <a:prstGeom prst="rect">
            <a:avLst/>
          </a:prstGeom>
        </p:spPr>
      </p:pic>
      <p:sp>
        <p:nvSpPr>
          <p:cNvPr id="17" name="Footer Placeholder 1"/>
          <p:cNvSpPr>
            <a:spLocks noGrp="1"/>
          </p:cNvSpPr>
          <p:nvPr>
            <p:ph type="ftr" sz="quarter" idx="11"/>
          </p:nvPr>
        </p:nvSpPr>
        <p:spPr>
          <a:xfrm>
            <a:off x="2514600" y="13099003"/>
            <a:ext cx="19322716" cy="730250"/>
          </a:xfrm>
        </p:spPr>
        <p:txBody>
          <a:bodyPr/>
          <a:lstStyle/>
          <a:p>
            <a:r>
              <a:rPr lang="sv-SE" sz="2500" dirty="0">
                <a:solidFill>
                  <a:schemeClr val="bg1"/>
                </a:solidFill>
              </a:rPr>
              <a:t>Emmanuelle Delmas-Glass   @YaleBritishArt   @edgartdata 	#CIDOC2016 #ICOMilano2016</a:t>
            </a:r>
            <a:endParaRPr lang="en-US" sz="2500" dirty="0">
              <a:solidFill>
                <a:schemeClr val="bg1"/>
              </a:solidFill>
            </a:endParaRPr>
          </a:p>
        </p:txBody>
      </p:sp>
      <p:pic>
        <p:nvPicPr>
          <p:cNvPr id="23" name="Picture 2" descr="http://mirrors.creativecommons.org/presskit/buttons/88x31/png/b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64762" y="12950772"/>
            <a:ext cx="2000076" cy="699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983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764436"/>
            <a:ext cx="24384000" cy="1951565"/>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243834" tIns="121917" rIns="243834" bIns="121917" rtlCol="0" anchor="ctr"/>
          <a:lstStyle/>
          <a:p>
            <a:pPr algn="ctr"/>
            <a:endParaRPr lang="en-US" dirty="0">
              <a:latin typeface="Georgia"/>
            </a:endParaRPr>
          </a:p>
        </p:txBody>
      </p:sp>
      <p:pic>
        <p:nvPicPr>
          <p:cNvPr id="4" name="Content Placeholder 5" descr="YCBA_logo WHITE.ai"/>
          <p:cNvPicPr>
            <a:picLocks noChangeAspect="1"/>
          </p:cNvPicPr>
          <p:nvPr/>
        </p:nvPicPr>
        <p:blipFill rotWithShape="1">
          <a:blip r:embed="rId3" cstate="print">
            <a:extLst>
              <a:ext uri="{28A0092B-C50C-407E-A947-70E740481C1C}">
                <a14:useLocalDpi xmlns:a14="http://schemas.microsoft.com/office/drawing/2010/main" val="0"/>
              </a:ext>
            </a:extLst>
          </a:blip>
          <a:srcRect l="10527" t="13328" r="6847" b="11042"/>
          <a:stretch/>
        </p:blipFill>
        <p:spPr>
          <a:xfrm>
            <a:off x="639405" y="11867472"/>
            <a:ext cx="1473563" cy="1745483"/>
          </a:xfrm>
          <a:prstGeom prst="rect">
            <a:avLst/>
          </a:prstGeom>
        </p:spPr>
      </p:pic>
      <p:sp>
        <p:nvSpPr>
          <p:cNvPr id="5" name="Title 1"/>
          <p:cNvSpPr>
            <a:spLocks noGrp="1"/>
          </p:cNvSpPr>
          <p:nvPr>
            <p:ph type="title"/>
          </p:nvPr>
        </p:nvSpPr>
        <p:spPr>
          <a:xfrm>
            <a:off x="1219200" y="0"/>
            <a:ext cx="21945600" cy="3048000"/>
          </a:xfrm>
        </p:spPr>
        <p:txBody>
          <a:bodyPr/>
          <a:lstStyle/>
          <a:p>
            <a:r>
              <a:rPr lang="en-US" dirty="0">
                <a:latin typeface="Calibri"/>
                <a:cs typeface="Calibri"/>
              </a:rPr>
              <a:t>Researchers’ requirements</a:t>
            </a:r>
          </a:p>
        </p:txBody>
      </p:sp>
      <p:sp>
        <p:nvSpPr>
          <p:cNvPr id="6" name="Content Placeholder 2"/>
          <p:cNvSpPr>
            <a:spLocks noGrp="1"/>
          </p:cNvSpPr>
          <p:nvPr>
            <p:ph idx="1"/>
          </p:nvPr>
        </p:nvSpPr>
        <p:spPr>
          <a:xfrm>
            <a:off x="3352800" y="3276600"/>
            <a:ext cx="19735800" cy="7598829"/>
          </a:xfrm>
        </p:spPr>
        <p:txBody>
          <a:bodyPr>
            <a:normAutofit/>
          </a:bodyPr>
          <a:lstStyle/>
          <a:p>
            <a:r>
              <a:rPr lang="en-US" dirty="0"/>
              <a:t>Interoperability between image silos</a:t>
            </a:r>
          </a:p>
          <a:p>
            <a:r>
              <a:rPr lang="en-US" dirty="0"/>
              <a:t>Manipulate images </a:t>
            </a:r>
          </a:p>
          <a:p>
            <a:r>
              <a:rPr lang="en-US" dirty="0"/>
              <a:t>Collaborate with colleagues across the world</a:t>
            </a:r>
          </a:p>
          <a:p>
            <a:endParaRPr lang="en-US" dirty="0">
              <a:latin typeface="Calibri"/>
              <a:cs typeface="Calibri"/>
            </a:endParaRPr>
          </a:p>
        </p:txBody>
      </p:sp>
      <p:sp>
        <p:nvSpPr>
          <p:cNvPr id="7" name="Footer Placeholder 1"/>
          <p:cNvSpPr>
            <a:spLocks noGrp="1"/>
          </p:cNvSpPr>
          <p:nvPr>
            <p:ph type="ftr" sz="quarter" idx="11"/>
          </p:nvPr>
        </p:nvSpPr>
        <p:spPr>
          <a:xfrm>
            <a:off x="2622884" y="12969708"/>
            <a:ext cx="19322716" cy="730250"/>
          </a:xfrm>
        </p:spPr>
        <p:txBody>
          <a:bodyPr/>
          <a:lstStyle/>
          <a:p>
            <a:r>
              <a:rPr lang="sv-SE" sz="2500" dirty="0">
                <a:solidFill>
                  <a:schemeClr val="bg1"/>
                </a:solidFill>
              </a:rPr>
              <a:t>Emmanuelle Delmas-Glass   @YaleBritishArt   @edgartdata 	#CIDOC2016 #ICOMilano2016</a:t>
            </a:r>
            <a:endParaRPr lang="en-US" sz="2500" dirty="0">
              <a:solidFill>
                <a:schemeClr val="bg1"/>
              </a:solidFill>
            </a:endParaRPr>
          </a:p>
        </p:txBody>
      </p:sp>
      <p:pic>
        <p:nvPicPr>
          <p:cNvPr id="2050" name="Picture 2" descr="http://mirrors.creativecommons.org/presskit/buttons/88x31/png/b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73046" y="12821477"/>
            <a:ext cx="2000076" cy="699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644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Title 1"/>
          <p:cNvSpPr txBox="1">
            <a:spLocks/>
          </p:cNvSpPr>
          <p:nvPr/>
        </p:nvSpPr>
        <p:spPr>
          <a:xfrm>
            <a:off x="6592812" y="522663"/>
            <a:ext cx="21031200" cy="2651126"/>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a:t> </a:t>
            </a:r>
            <a:endParaRPr lang="en-US" sz="8000" dirty="0"/>
          </a:p>
        </p:txBody>
      </p:sp>
      <p:sp>
        <p:nvSpPr>
          <p:cNvPr id="6" name="Rectangle 5"/>
          <p:cNvSpPr/>
          <p:nvPr/>
        </p:nvSpPr>
        <p:spPr>
          <a:xfrm>
            <a:off x="-8021" y="-30960"/>
            <a:ext cx="10407448" cy="13716004"/>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0" dirty="0"/>
          </a:p>
        </p:txBody>
      </p:sp>
      <p:pic>
        <p:nvPicPr>
          <p:cNvPr id="7" name="Content Placeholder 5" descr="YCBA_logo WHITE.ai"/>
          <p:cNvPicPr>
            <a:picLocks noChangeAspect="1"/>
          </p:cNvPicPr>
          <p:nvPr/>
        </p:nvPicPr>
        <p:blipFill rotWithShape="1">
          <a:blip r:embed="rId3" cstate="print">
            <a:extLst>
              <a:ext uri="{28A0092B-C50C-407E-A947-70E740481C1C}">
                <a14:useLocalDpi xmlns:a14="http://schemas.microsoft.com/office/drawing/2010/main" val="0"/>
              </a:ext>
            </a:extLst>
          </a:blip>
          <a:srcRect l="10527" t="13328" r="6847" b="11042"/>
          <a:stretch/>
        </p:blipFill>
        <p:spPr>
          <a:xfrm>
            <a:off x="0" y="11066816"/>
            <a:ext cx="2210346" cy="2618228"/>
          </a:xfrm>
          <a:prstGeom prst="rect">
            <a:avLst/>
          </a:prstGeom>
        </p:spPr>
      </p:pic>
      <p:sp>
        <p:nvSpPr>
          <p:cNvPr id="10" name="Title 1"/>
          <p:cNvSpPr txBox="1">
            <a:spLocks/>
          </p:cNvSpPr>
          <p:nvPr/>
        </p:nvSpPr>
        <p:spPr>
          <a:xfrm>
            <a:off x="1430900" y="1233872"/>
            <a:ext cx="7529606" cy="5019856"/>
          </a:xfrm>
          <a:prstGeom prst="rect">
            <a:avLst/>
          </a:prstGeom>
        </p:spPr>
        <p:txBody>
          <a:bodyPr vert="horz" lIns="182880" tIns="91440" rIns="182880" bIns="9144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8800" b="1" dirty="0"/>
              <a:t>YCBA’s Implementation </a:t>
            </a:r>
            <a:br>
              <a:rPr lang="en-US" sz="8800" b="1" dirty="0"/>
            </a:br>
            <a:r>
              <a:rPr lang="en-US" sz="8800" b="1" dirty="0"/>
              <a:t>of the </a:t>
            </a:r>
            <a:br>
              <a:rPr lang="en-US" sz="8800" b="1" dirty="0"/>
            </a:br>
            <a:r>
              <a:rPr lang="en-US" sz="8800" b="1" dirty="0"/>
              <a:t>Yale Open Access Policy</a:t>
            </a:r>
            <a:br>
              <a:rPr lang="en-US" sz="8800" b="1" dirty="0"/>
            </a:br>
            <a:r>
              <a:rPr lang="en-US" sz="8800" b="1" dirty="0"/>
              <a:t>for works in the </a:t>
            </a:r>
            <a:br>
              <a:rPr lang="en-US" sz="8800" b="1" dirty="0"/>
            </a:br>
            <a:r>
              <a:rPr lang="en-US" sz="8800" b="1" dirty="0"/>
              <a:t>public domain</a:t>
            </a:r>
          </a:p>
        </p:txBody>
      </p:sp>
      <p:sp>
        <p:nvSpPr>
          <p:cNvPr id="11" name="Text Placeholder 11"/>
          <p:cNvSpPr txBox="1">
            <a:spLocks/>
          </p:cNvSpPr>
          <p:nvPr/>
        </p:nvSpPr>
        <p:spPr>
          <a:xfrm>
            <a:off x="1484124" y="7194215"/>
            <a:ext cx="7423158" cy="2932114"/>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Ø"/>
            </a:pPr>
            <a:r>
              <a:rPr lang="en-US" sz="4000" dirty="0"/>
              <a:t>No authorization required</a:t>
            </a:r>
          </a:p>
          <a:p>
            <a:pPr>
              <a:buFont typeface="Wingdings" panose="05000000000000000000" pitchFamily="2" charset="2"/>
              <a:buChar char="Ø"/>
            </a:pPr>
            <a:r>
              <a:rPr lang="en-US" sz="4000" dirty="0"/>
              <a:t>No fees due to the YCBA/Yale</a:t>
            </a:r>
          </a:p>
          <a:p>
            <a:pPr>
              <a:buFont typeface="Wingdings" panose="05000000000000000000" pitchFamily="2" charset="2"/>
              <a:buChar char="Ø"/>
            </a:pPr>
            <a:r>
              <a:rPr lang="en-US" sz="4000" dirty="0"/>
              <a:t>Commercial purposes allowed</a:t>
            </a:r>
          </a:p>
          <a:p>
            <a:pPr>
              <a:buFont typeface="Wingdings" panose="05000000000000000000" pitchFamily="2" charset="2"/>
              <a:buChar char="Ø"/>
            </a:pPr>
            <a:endParaRPr lang="en-US" sz="4000" dirty="0"/>
          </a:p>
          <a:p>
            <a:pPr>
              <a:buFont typeface="Wingdings" panose="05000000000000000000" pitchFamily="2" charset="2"/>
              <a:buChar char="Ø"/>
            </a:pPr>
            <a:endParaRPr lang="en-US" sz="4000" dirty="0"/>
          </a:p>
          <a:p>
            <a:pPr>
              <a:buFont typeface="Wingdings" panose="05000000000000000000" pitchFamily="2" charset="2"/>
              <a:buChar char="Ø"/>
            </a:pPr>
            <a:endParaRPr lang="en-US" sz="4000" dirty="0"/>
          </a:p>
        </p:txBody>
      </p:sp>
      <p:pic>
        <p:nvPicPr>
          <p:cNvPr id="13" name="Picture 12"/>
          <p:cNvPicPr>
            <a:picLocks noChangeAspect="1"/>
          </p:cNvPicPr>
          <p:nvPr/>
        </p:nvPicPr>
        <p:blipFill rotWithShape="1">
          <a:blip r:embed="rId4"/>
          <a:srcRect l="14699" t="5123" r="55335" b="3200"/>
          <a:stretch/>
        </p:blipFill>
        <p:spPr>
          <a:xfrm>
            <a:off x="11971758" y="346129"/>
            <a:ext cx="10792836" cy="12382050"/>
          </a:xfrm>
          <a:prstGeom prst="rect">
            <a:avLst/>
          </a:prstGeom>
          <a:effectLst>
            <a:outerShdw blurRad="50800" dist="38100" dir="2700000" algn="tl" rotWithShape="0">
              <a:prstClr val="black">
                <a:alpha val="40000"/>
              </a:prstClr>
            </a:outerShdw>
          </a:effectLst>
        </p:spPr>
      </p:pic>
      <p:sp>
        <p:nvSpPr>
          <p:cNvPr id="14" name="Footer Placeholder 6"/>
          <p:cNvSpPr txBox="1">
            <a:spLocks/>
          </p:cNvSpPr>
          <p:nvPr/>
        </p:nvSpPr>
        <p:spPr>
          <a:xfrm>
            <a:off x="9601200" y="12954794"/>
            <a:ext cx="15370630" cy="730250"/>
          </a:xfrm>
          <a:prstGeom prst="rect">
            <a:avLst/>
          </a:prstGeom>
        </p:spPr>
        <p:txBody>
          <a:bodyPr vert="horz" lIns="182880" tIns="91440" rIns="182880" bIns="9144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dirty="0">
              <a:solidFill>
                <a:schemeClr val="bg1">
                  <a:lumMod val="50000"/>
                </a:schemeClr>
              </a:solidFill>
            </a:endParaRPr>
          </a:p>
        </p:txBody>
      </p:sp>
      <p:sp>
        <p:nvSpPr>
          <p:cNvPr id="4" name="TextBox 3"/>
          <p:cNvSpPr txBox="1"/>
          <p:nvPr/>
        </p:nvSpPr>
        <p:spPr>
          <a:xfrm>
            <a:off x="166503" y="10439400"/>
            <a:ext cx="10058400" cy="7290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rtl="0" latinLnBrk="1" hangingPunct="0"/>
            <a:r>
              <a:rPr lang="en-US" sz="3800" dirty="0"/>
              <a:t>(http://ydc2.yale.edu/open-access-collections)</a:t>
            </a:r>
            <a:endParaRPr kumimoji="0" lang="en-US" sz="3800" b="0" i="0" u="none" strike="noStrike" cap="none" spc="0" normalizeH="0" baseline="0" dirty="0">
              <a:ln>
                <a:noFill/>
              </a:ln>
              <a:solidFill>
                <a:srgbClr val="000000"/>
              </a:solidFill>
              <a:effectLst/>
              <a:uFillTx/>
              <a:sym typeface="Helvetica Light"/>
            </a:endParaRPr>
          </a:p>
        </p:txBody>
      </p:sp>
      <p:sp>
        <p:nvSpPr>
          <p:cNvPr id="15" name="Footer Placeholder 1"/>
          <p:cNvSpPr>
            <a:spLocks noGrp="1"/>
          </p:cNvSpPr>
          <p:nvPr>
            <p:ph type="ftr" sz="quarter" idx="11"/>
          </p:nvPr>
        </p:nvSpPr>
        <p:spPr>
          <a:xfrm>
            <a:off x="10399426" y="12801600"/>
            <a:ext cx="11437889" cy="730250"/>
          </a:xfrm>
        </p:spPr>
        <p:txBody>
          <a:bodyPr/>
          <a:lstStyle/>
          <a:p>
            <a:r>
              <a:rPr lang="sv-SE" sz="2500" dirty="0">
                <a:solidFill>
                  <a:schemeClr val="bg1">
                    <a:lumMod val="65000"/>
                  </a:schemeClr>
                </a:solidFill>
              </a:rPr>
              <a:t>Emmanuelle Delmas-Glass   @YaleBritishArt   @edgartdata 	#CIDOC2016 #ICOMilano2016</a:t>
            </a:r>
            <a:endParaRPr lang="en-US" sz="2500" dirty="0">
              <a:solidFill>
                <a:schemeClr val="bg1">
                  <a:lumMod val="65000"/>
                </a:schemeClr>
              </a:solidFill>
            </a:endParaRPr>
          </a:p>
        </p:txBody>
      </p:sp>
      <p:pic>
        <p:nvPicPr>
          <p:cNvPr id="16" name="Picture 2" descr="http://mirrors.creativecommons.org/presskit/buttons/88x31/png/b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64762" y="12950772"/>
            <a:ext cx="2000076" cy="699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314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764436"/>
            <a:ext cx="24384000" cy="1951565"/>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243834" tIns="121917" rIns="243834" bIns="121917" rtlCol="0" anchor="ctr"/>
          <a:lstStyle/>
          <a:p>
            <a:pPr algn="ctr"/>
            <a:endParaRPr lang="en-US" dirty="0">
              <a:latin typeface="Calibri"/>
              <a:cs typeface="Calibri"/>
            </a:endParaRPr>
          </a:p>
        </p:txBody>
      </p:sp>
      <p:sp>
        <p:nvSpPr>
          <p:cNvPr id="4" name="TextBox 3"/>
          <p:cNvSpPr txBox="1"/>
          <p:nvPr/>
        </p:nvSpPr>
        <p:spPr>
          <a:xfrm>
            <a:off x="4191000" y="11769018"/>
            <a:ext cx="16002000" cy="16831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rtl="0" latinLnBrk="1" hangingPunct="0"/>
            <a:r>
              <a:rPr lang="en-US" dirty="0">
                <a:solidFill>
                  <a:schemeClr val="bg1"/>
                </a:solidFill>
                <a:latin typeface="Calibri"/>
                <a:cs typeface="Calibri"/>
              </a:rPr>
              <a:t>Mirador Viewer  http://projectmirador.org/ </a:t>
            </a:r>
          </a:p>
          <a:p>
            <a:pPr marL="0" marR="0" indent="0" algn="ctr" defTabSz="5842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chemeClr val="bg1"/>
              </a:solidFill>
              <a:effectLst/>
              <a:uFillTx/>
              <a:latin typeface="+mn-lt"/>
              <a:ea typeface="+mn-ea"/>
              <a:cs typeface="+mn-cs"/>
              <a:sym typeface="Helvetica Light"/>
            </a:endParaRPr>
          </a:p>
        </p:txBody>
      </p:sp>
      <p:sp>
        <p:nvSpPr>
          <p:cNvPr id="8" name="Footer Placeholder 1"/>
          <p:cNvSpPr>
            <a:spLocks noGrp="1"/>
          </p:cNvSpPr>
          <p:nvPr>
            <p:ph type="ftr" sz="quarter" idx="11"/>
          </p:nvPr>
        </p:nvSpPr>
        <p:spPr>
          <a:xfrm>
            <a:off x="2622884" y="12969708"/>
            <a:ext cx="19322716" cy="730250"/>
          </a:xfrm>
        </p:spPr>
        <p:txBody>
          <a:bodyPr/>
          <a:lstStyle/>
          <a:p>
            <a:r>
              <a:rPr lang="sv-SE" sz="2500" dirty="0">
                <a:solidFill>
                  <a:schemeClr val="bg1"/>
                </a:solidFill>
              </a:rPr>
              <a:t>Emmanuelle Delmas-Glass   @YaleBritishArt   @edgartdata 	#CIDOC2016 #ICOMilano2016</a:t>
            </a:r>
            <a:endParaRPr lang="en-US" sz="2500" dirty="0">
              <a:solidFill>
                <a:schemeClr val="bg1"/>
              </a:solidFill>
            </a:endParaRPr>
          </a:p>
        </p:txBody>
      </p:sp>
      <p:pic>
        <p:nvPicPr>
          <p:cNvPr id="9" name="Picture 2" descr="http://mirrors.creativecommons.org/presskit/buttons/88x31/png/b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73046" y="12821477"/>
            <a:ext cx="2000076" cy="699779"/>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5" descr="YCBA_logo WHITE.ai"/>
          <p:cNvPicPr>
            <a:picLocks noChangeAspect="1"/>
          </p:cNvPicPr>
          <p:nvPr/>
        </p:nvPicPr>
        <p:blipFill rotWithShape="1">
          <a:blip r:embed="rId4" cstate="print">
            <a:extLst>
              <a:ext uri="{28A0092B-C50C-407E-A947-70E740481C1C}">
                <a14:useLocalDpi xmlns:a14="http://schemas.microsoft.com/office/drawing/2010/main" val="0"/>
              </a:ext>
            </a:extLst>
          </a:blip>
          <a:srcRect l="10527" t="13328" r="6847" b="11042"/>
          <a:stretch/>
        </p:blipFill>
        <p:spPr>
          <a:xfrm>
            <a:off x="639405" y="11867472"/>
            <a:ext cx="1473563" cy="1745483"/>
          </a:xfrm>
          <a:prstGeom prst="rect">
            <a:avLst/>
          </a:prstGeom>
        </p:spPr>
      </p:pic>
      <p:pic>
        <p:nvPicPr>
          <p:cNvPr id="3" name="Picture 2"/>
          <p:cNvPicPr>
            <a:picLocks noChangeAspect="1"/>
          </p:cNvPicPr>
          <p:nvPr/>
        </p:nvPicPr>
        <p:blipFill rotWithShape="1">
          <a:blip r:embed="rId5"/>
          <a:srcRect l="5490" t="4167" r="23060" b="15626"/>
          <a:stretch/>
        </p:blipFill>
        <p:spPr>
          <a:xfrm>
            <a:off x="3581400" y="152400"/>
            <a:ext cx="18059400" cy="11398145"/>
          </a:xfrm>
          <a:prstGeom prst="rect">
            <a:avLst/>
          </a:prstGeom>
        </p:spPr>
      </p:pic>
    </p:spTree>
    <p:extLst>
      <p:ext uri="{BB962C8B-B14F-4D97-AF65-F5344CB8AC3E}">
        <p14:creationId xmlns:p14="http://schemas.microsoft.com/office/powerpoint/2010/main" val="885598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764436"/>
            <a:ext cx="24384000" cy="1951565"/>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243834" tIns="121917" rIns="243834" bIns="121917" rtlCol="0" anchor="ctr"/>
          <a:lstStyle/>
          <a:p>
            <a:pPr algn="ctr"/>
            <a:endParaRPr lang="en-US" dirty="0">
              <a:latin typeface="Calibri"/>
              <a:cs typeface="Calibri"/>
            </a:endParaRPr>
          </a:p>
        </p:txBody>
      </p:sp>
      <p:sp>
        <p:nvSpPr>
          <p:cNvPr id="4" name="TextBox 3"/>
          <p:cNvSpPr txBox="1"/>
          <p:nvPr/>
        </p:nvSpPr>
        <p:spPr>
          <a:xfrm>
            <a:off x="4191000" y="11769018"/>
            <a:ext cx="16002000" cy="16831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rtl="0" latinLnBrk="1" hangingPunct="0"/>
            <a:r>
              <a:rPr lang="en-US" dirty="0">
                <a:solidFill>
                  <a:schemeClr val="bg1"/>
                </a:solidFill>
                <a:latin typeface="Calibri"/>
                <a:cs typeface="Calibri"/>
              </a:rPr>
              <a:t>Mirador Viewer  http://projectmirador.org/ </a:t>
            </a:r>
          </a:p>
          <a:p>
            <a:pPr marL="0" marR="0" indent="0" algn="ctr" defTabSz="5842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chemeClr val="bg1"/>
              </a:solidFill>
              <a:effectLst/>
              <a:uFillTx/>
              <a:latin typeface="+mn-lt"/>
              <a:ea typeface="+mn-ea"/>
              <a:cs typeface="+mn-cs"/>
              <a:sym typeface="Helvetica Light"/>
            </a:endParaRPr>
          </a:p>
        </p:txBody>
      </p:sp>
      <p:sp>
        <p:nvSpPr>
          <p:cNvPr id="8" name="Footer Placeholder 1"/>
          <p:cNvSpPr>
            <a:spLocks noGrp="1"/>
          </p:cNvSpPr>
          <p:nvPr>
            <p:ph type="ftr" sz="quarter" idx="11"/>
          </p:nvPr>
        </p:nvSpPr>
        <p:spPr>
          <a:xfrm>
            <a:off x="2622884" y="12969708"/>
            <a:ext cx="19322716" cy="730250"/>
          </a:xfrm>
        </p:spPr>
        <p:txBody>
          <a:bodyPr/>
          <a:lstStyle/>
          <a:p>
            <a:r>
              <a:rPr lang="sv-SE" sz="2500" dirty="0">
                <a:solidFill>
                  <a:schemeClr val="bg1"/>
                </a:solidFill>
              </a:rPr>
              <a:t>Emmanuelle Delmas-Glass   @YaleBritishArt   @edgartdata 	#CIDOC2016 #ICOMilano2016</a:t>
            </a:r>
            <a:endParaRPr lang="en-US" sz="2500" dirty="0">
              <a:solidFill>
                <a:schemeClr val="bg1"/>
              </a:solidFill>
            </a:endParaRPr>
          </a:p>
        </p:txBody>
      </p:sp>
      <p:pic>
        <p:nvPicPr>
          <p:cNvPr id="9" name="Picture 2" descr="http://mirrors.creativecommons.org/presskit/buttons/88x31/png/b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73046" y="12821477"/>
            <a:ext cx="2000076" cy="699779"/>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5" descr="YCBA_logo WHITE.ai"/>
          <p:cNvPicPr>
            <a:picLocks noChangeAspect="1"/>
          </p:cNvPicPr>
          <p:nvPr/>
        </p:nvPicPr>
        <p:blipFill rotWithShape="1">
          <a:blip r:embed="rId4" cstate="print">
            <a:extLst>
              <a:ext uri="{28A0092B-C50C-407E-A947-70E740481C1C}">
                <a14:useLocalDpi xmlns:a14="http://schemas.microsoft.com/office/drawing/2010/main" val="0"/>
              </a:ext>
            </a:extLst>
          </a:blip>
          <a:srcRect l="10527" t="13328" r="6847" b="11042"/>
          <a:stretch/>
        </p:blipFill>
        <p:spPr>
          <a:xfrm>
            <a:off x="639405" y="11867472"/>
            <a:ext cx="1473563" cy="1745483"/>
          </a:xfrm>
          <a:prstGeom prst="rect">
            <a:avLst/>
          </a:prstGeom>
        </p:spPr>
      </p:pic>
      <p:pic>
        <p:nvPicPr>
          <p:cNvPr id="6" name="Picture 5"/>
          <p:cNvPicPr>
            <a:picLocks noChangeAspect="1"/>
          </p:cNvPicPr>
          <p:nvPr/>
        </p:nvPicPr>
        <p:blipFill rotWithShape="1">
          <a:blip r:embed="rId5"/>
          <a:srcRect l="397" t="28246" r="61750" b="20843"/>
          <a:stretch/>
        </p:blipFill>
        <p:spPr>
          <a:xfrm>
            <a:off x="914400" y="315248"/>
            <a:ext cx="22209135" cy="11201400"/>
          </a:xfrm>
          <a:prstGeom prst="rect">
            <a:avLst/>
          </a:prstGeom>
        </p:spPr>
      </p:pic>
    </p:spTree>
    <p:extLst>
      <p:ext uri="{BB962C8B-B14F-4D97-AF65-F5344CB8AC3E}">
        <p14:creationId xmlns:p14="http://schemas.microsoft.com/office/powerpoint/2010/main" val="683939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9 at 9.03.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2786732"/>
          </a:xfrm>
          <a:prstGeom prst="rect">
            <a:avLst/>
          </a:prstGeom>
        </p:spPr>
      </p:pic>
      <p:sp>
        <p:nvSpPr>
          <p:cNvPr id="5" name="Rectangle 4"/>
          <p:cNvSpPr/>
          <p:nvPr/>
        </p:nvSpPr>
        <p:spPr>
          <a:xfrm>
            <a:off x="0" y="11764436"/>
            <a:ext cx="24384000" cy="1951565"/>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243834" tIns="121917" rIns="243834" bIns="121917" rtlCol="0" anchor="ctr"/>
          <a:lstStyle/>
          <a:p>
            <a:pPr algn="ctr"/>
            <a:endParaRPr lang="en-US" dirty="0">
              <a:latin typeface="Calibri"/>
              <a:cs typeface="Calibri"/>
            </a:endParaRPr>
          </a:p>
        </p:txBody>
      </p:sp>
      <p:sp>
        <p:nvSpPr>
          <p:cNvPr id="6" name="TextBox 5"/>
          <p:cNvSpPr txBox="1"/>
          <p:nvPr/>
        </p:nvSpPr>
        <p:spPr>
          <a:xfrm>
            <a:off x="4191000" y="11769018"/>
            <a:ext cx="16002000" cy="16831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rtl="0" latinLnBrk="1" hangingPunct="0"/>
            <a:r>
              <a:rPr lang="en-US" dirty="0">
                <a:solidFill>
                  <a:schemeClr val="bg1"/>
                </a:solidFill>
                <a:latin typeface="Calibri"/>
                <a:cs typeface="Calibri"/>
              </a:rPr>
              <a:t>Mirador Viewer  http://projectmirador.org/ </a:t>
            </a:r>
          </a:p>
          <a:p>
            <a:pPr marL="0" marR="0" indent="0" algn="ctr" defTabSz="5842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chemeClr val="bg1"/>
              </a:solidFill>
              <a:effectLst/>
              <a:uFillTx/>
              <a:latin typeface="+mn-lt"/>
              <a:ea typeface="+mn-ea"/>
              <a:cs typeface="+mn-cs"/>
              <a:sym typeface="Helvetica Light"/>
            </a:endParaRPr>
          </a:p>
        </p:txBody>
      </p:sp>
      <p:sp>
        <p:nvSpPr>
          <p:cNvPr id="7" name="Footer Placeholder 1"/>
          <p:cNvSpPr>
            <a:spLocks noGrp="1"/>
          </p:cNvSpPr>
          <p:nvPr>
            <p:ph type="ftr" sz="quarter" idx="11"/>
          </p:nvPr>
        </p:nvSpPr>
        <p:spPr>
          <a:xfrm>
            <a:off x="2622884" y="12969708"/>
            <a:ext cx="19322716" cy="730250"/>
          </a:xfrm>
        </p:spPr>
        <p:txBody>
          <a:bodyPr/>
          <a:lstStyle/>
          <a:p>
            <a:r>
              <a:rPr lang="sv-SE" sz="2500" dirty="0">
                <a:solidFill>
                  <a:schemeClr val="bg1"/>
                </a:solidFill>
              </a:rPr>
              <a:t>Emmanuelle Delmas-Glass   @YaleBritishArt   @edgartdata 	#CIDOC2016 #ICOMilano2016</a:t>
            </a:r>
            <a:endParaRPr lang="en-US" sz="2500" dirty="0">
              <a:solidFill>
                <a:schemeClr val="bg1"/>
              </a:solidFill>
            </a:endParaRPr>
          </a:p>
        </p:txBody>
      </p:sp>
      <p:pic>
        <p:nvPicPr>
          <p:cNvPr id="8" name="Picture 2" descr="http://mirrors.creativecommons.org/presskit/buttons/88x31/png/b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73046" y="12821477"/>
            <a:ext cx="2000076" cy="699779"/>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5" descr="YCBA_logo WHITE.ai"/>
          <p:cNvPicPr>
            <a:picLocks noChangeAspect="1"/>
          </p:cNvPicPr>
          <p:nvPr/>
        </p:nvPicPr>
        <p:blipFill rotWithShape="1">
          <a:blip r:embed="rId5" cstate="print">
            <a:extLst>
              <a:ext uri="{28A0092B-C50C-407E-A947-70E740481C1C}">
                <a14:useLocalDpi xmlns:a14="http://schemas.microsoft.com/office/drawing/2010/main" val="0"/>
              </a:ext>
            </a:extLst>
          </a:blip>
          <a:srcRect l="10527" t="13328" r="6847" b="11042"/>
          <a:stretch/>
        </p:blipFill>
        <p:spPr>
          <a:xfrm>
            <a:off x="639405" y="11867472"/>
            <a:ext cx="1473563" cy="1745483"/>
          </a:xfrm>
          <a:prstGeom prst="rect">
            <a:avLst/>
          </a:prstGeom>
        </p:spPr>
      </p:pic>
    </p:spTree>
    <p:extLst>
      <p:ext uri="{BB962C8B-B14F-4D97-AF65-F5344CB8AC3E}">
        <p14:creationId xmlns:p14="http://schemas.microsoft.com/office/powerpoint/2010/main" val="3440274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764436"/>
            <a:ext cx="24384000" cy="1951565"/>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243834" tIns="121917" rIns="243834" bIns="121917" rtlCol="0" anchor="ctr"/>
          <a:lstStyle/>
          <a:p>
            <a:pPr algn="ctr"/>
            <a:endParaRPr lang="en-US" dirty="0">
              <a:latin typeface="Calibri"/>
              <a:cs typeface="Calibri"/>
            </a:endParaRPr>
          </a:p>
        </p:txBody>
      </p:sp>
      <p:sp>
        <p:nvSpPr>
          <p:cNvPr id="7" name="Footer Placeholder 1"/>
          <p:cNvSpPr>
            <a:spLocks noGrp="1"/>
          </p:cNvSpPr>
          <p:nvPr>
            <p:ph type="ftr" sz="quarter" idx="11"/>
          </p:nvPr>
        </p:nvSpPr>
        <p:spPr>
          <a:xfrm>
            <a:off x="2622884" y="12969708"/>
            <a:ext cx="19322716" cy="730250"/>
          </a:xfrm>
        </p:spPr>
        <p:txBody>
          <a:bodyPr/>
          <a:lstStyle/>
          <a:p>
            <a:r>
              <a:rPr lang="sv-SE" sz="2500" dirty="0">
                <a:solidFill>
                  <a:schemeClr val="bg1"/>
                </a:solidFill>
              </a:rPr>
              <a:t>Emmanuelle Delmas-Glass   @YaleBritishArt   @edgartdata 	#CIDOC2016 #ICOMilano2016</a:t>
            </a:r>
            <a:endParaRPr lang="en-US" sz="2500" dirty="0">
              <a:solidFill>
                <a:schemeClr val="bg1"/>
              </a:solidFill>
            </a:endParaRPr>
          </a:p>
        </p:txBody>
      </p:sp>
      <p:pic>
        <p:nvPicPr>
          <p:cNvPr id="8" name="Picture 2" descr="http://mirrors.creativecommons.org/presskit/buttons/88x31/png/b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73046" y="12821477"/>
            <a:ext cx="2000076" cy="699779"/>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5" descr="YCBA_logo WHITE.ai"/>
          <p:cNvPicPr>
            <a:picLocks noChangeAspect="1"/>
          </p:cNvPicPr>
          <p:nvPr/>
        </p:nvPicPr>
        <p:blipFill rotWithShape="1">
          <a:blip r:embed="rId4" cstate="print">
            <a:extLst>
              <a:ext uri="{28A0092B-C50C-407E-A947-70E740481C1C}">
                <a14:useLocalDpi xmlns:a14="http://schemas.microsoft.com/office/drawing/2010/main" val="0"/>
              </a:ext>
            </a:extLst>
          </a:blip>
          <a:srcRect l="10527" t="13328" r="6847" b="11042"/>
          <a:stretch/>
        </p:blipFill>
        <p:spPr>
          <a:xfrm>
            <a:off x="639405" y="11867472"/>
            <a:ext cx="1473563" cy="1745483"/>
          </a:xfrm>
          <a:prstGeom prst="rect">
            <a:avLst/>
          </a:prstGeom>
        </p:spPr>
      </p:pic>
      <p:pic>
        <p:nvPicPr>
          <p:cNvPr id="3" name="Picture 2"/>
          <p:cNvPicPr>
            <a:picLocks noChangeAspect="1"/>
          </p:cNvPicPr>
          <p:nvPr/>
        </p:nvPicPr>
        <p:blipFill rotWithShape="1">
          <a:blip r:embed="rId5"/>
          <a:srcRect l="60000" t="4757" b="12577"/>
          <a:stretch/>
        </p:blipFill>
        <p:spPr>
          <a:xfrm>
            <a:off x="5181600" y="149664"/>
            <a:ext cx="14935200" cy="11574780"/>
          </a:xfrm>
          <a:prstGeom prst="rect">
            <a:avLst/>
          </a:prstGeom>
        </p:spPr>
      </p:pic>
    </p:spTree>
    <p:extLst>
      <p:ext uri="{BB962C8B-B14F-4D97-AF65-F5344CB8AC3E}">
        <p14:creationId xmlns:p14="http://schemas.microsoft.com/office/powerpoint/2010/main" val="563805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764436"/>
            <a:ext cx="24384000" cy="1951565"/>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243834" tIns="121917" rIns="243834" bIns="121917" rtlCol="0" anchor="ctr"/>
          <a:lstStyle/>
          <a:p>
            <a:pPr algn="ctr"/>
            <a:endParaRPr lang="en-US" dirty="0">
              <a:latin typeface="Calibri"/>
              <a:cs typeface="Calibri"/>
            </a:endParaRPr>
          </a:p>
        </p:txBody>
      </p:sp>
      <p:sp>
        <p:nvSpPr>
          <p:cNvPr id="7" name="Footer Placeholder 1"/>
          <p:cNvSpPr>
            <a:spLocks noGrp="1"/>
          </p:cNvSpPr>
          <p:nvPr>
            <p:ph type="ftr" sz="quarter" idx="11"/>
          </p:nvPr>
        </p:nvSpPr>
        <p:spPr>
          <a:xfrm>
            <a:off x="2622884" y="12969708"/>
            <a:ext cx="19322716" cy="730250"/>
          </a:xfrm>
        </p:spPr>
        <p:txBody>
          <a:bodyPr/>
          <a:lstStyle/>
          <a:p>
            <a:r>
              <a:rPr lang="sv-SE" sz="2500" dirty="0">
                <a:solidFill>
                  <a:schemeClr val="bg1"/>
                </a:solidFill>
              </a:rPr>
              <a:t>Emmanuelle Delmas-Glass   @YaleBritishArt   @edgartdata 	#CIDOC2016 #ICOMilano2016</a:t>
            </a:r>
            <a:endParaRPr lang="en-US" sz="2500" dirty="0">
              <a:solidFill>
                <a:schemeClr val="bg1"/>
              </a:solidFill>
            </a:endParaRPr>
          </a:p>
        </p:txBody>
      </p:sp>
      <p:pic>
        <p:nvPicPr>
          <p:cNvPr id="8" name="Picture 2" descr="http://mirrors.creativecommons.org/presskit/buttons/88x31/png/b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73046" y="12821477"/>
            <a:ext cx="2000076" cy="699779"/>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5" descr="YCBA_logo WHITE.ai"/>
          <p:cNvPicPr>
            <a:picLocks noChangeAspect="1"/>
          </p:cNvPicPr>
          <p:nvPr/>
        </p:nvPicPr>
        <p:blipFill rotWithShape="1">
          <a:blip r:embed="rId4" cstate="print">
            <a:extLst>
              <a:ext uri="{28A0092B-C50C-407E-A947-70E740481C1C}">
                <a14:useLocalDpi xmlns:a14="http://schemas.microsoft.com/office/drawing/2010/main" val="0"/>
              </a:ext>
            </a:extLst>
          </a:blip>
          <a:srcRect l="10527" t="13328" r="6847" b="11042"/>
          <a:stretch/>
        </p:blipFill>
        <p:spPr>
          <a:xfrm>
            <a:off x="639405" y="11867472"/>
            <a:ext cx="1473563" cy="1745483"/>
          </a:xfrm>
          <a:prstGeom prst="rect">
            <a:avLst/>
          </a:prstGeom>
        </p:spPr>
      </p:pic>
      <p:pic>
        <p:nvPicPr>
          <p:cNvPr id="2" name="Picture 1"/>
          <p:cNvPicPr>
            <a:picLocks noChangeAspect="1"/>
          </p:cNvPicPr>
          <p:nvPr/>
        </p:nvPicPr>
        <p:blipFill rotWithShape="1">
          <a:blip r:embed="rId5"/>
          <a:srcRect t="9375" r="220" b="5208"/>
          <a:stretch/>
        </p:blipFill>
        <p:spPr>
          <a:xfrm>
            <a:off x="234267" y="91699"/>
            <a:ext cx="24038855" cy="11569691"/>
          </a:xfrm>
          <a:prstGeom prst="rect">
            <a:avLst/>
          </a:prstGeom>
        </p:spPr>
      </p:pic>
    </p:spTree>
    <p:extLst>
      <p:ext uri="{BB962C8B-B14F-4D97-AF65-F5344CB8AC3E}">
        <p14:creationId xmlns:p14="http://schemas.microsoft.com/office/powerpoint/2010/main" val="3979029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11" t="11130" r="4385" b="2801"/>
          <a:stretch/>
        </p:blipFill>
        <p:spPr bwMode="auto">
          <a:xfrm>
            <a:off x="3730106" y="304800"/>
            <a:ext cx="16843901" cy="1249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Content Placeholder 5" descr="YCBA_logo WHITE.ai"/>
          <p:cNvPicPr>
            <a:picLocks noChangeAspect="1"/>
          </p:cNvPicPr>
          <p:nvPr/>
        </p:nvPicPr>
        <p:blipFill rotWithShape="1">
          <a:blip r:embed="rId4" cstate="screen">
            <a:extLst>
              <a:ext uri="{28A0092B-C50C-407E-A947-70E740481C1C}">
                <a14:useLocalDpi xmlns:a14="http://schemas.microsoft.com/office/drawing/2010/main"/>
              </a:ext>
            </a:extLst>
          </a:blip>
          <a:srcRect l="10527" t="13328" r="6847" b="11042"/>
          <a:stretch/>
        </p:blipFill>
        <p:spPr>
          <a:xfrm>
            <a:off x="639409" y="10403920"/>
            <a:ext cx="2226024" cy="2636821"/>
          </a:xfrm>
          <a:prstGeom prst="rect">
            <a:avLst/>
          </a:prstGeom>
        </p:spPr>
      </p:pic>
      <p:sp>
        <p:nvSpPr>
          <p:cNvPr id="5" name="Title 4"/>
          <p:cNvSpPr>
            <a:spLocks noGrp="1"/>
          </p:cNvSpPr>
          <p:nvPr>
            <p:ph type="title"/>
          </p:nvPr>
        </p:nvSpPr>
        <p:spPr/>
        <p:txBody>
          <a:bodyPr/>
          <a:lstStyle/>
          <a:p>
            <a:endParaRPr lang="en-US"/>
          </a:p>
        </p:txBody>
      </p:sp>
      <p:pic>
        <p:nvPicPr>
          <p:cNvPr id="7" name="Picture 2" descr="http://mirrors.creativecommons.org/presskit/buttons/88x31/png/b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64762" y="12950772"/>
            <a:ext cx="2000076" cy="699779"/>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p:cNvSpPr>
            <a:spLocks noGrp="1"/>
          </p:cNvSpPr>
          <p:nvPr>
            <p:ph type="ftr" sz="quarter" idx="11"/>
          </p:nvPr>
        </p:nvSpPr>
        <p:spPr>
          <a:xfrm>
            <a:off x="2622884" y="12969708"/>
            <a:ext cx="19322716" cy="730250"/>
          </a:xfrm>
        </p:spPr>
        <p:txBody>
          <a:bodyPr/>
          <a:lstStyle/>
          <a:p>
            <a:r>
              <a:rPr lang="sv-SE" sz="2500" dirty="0">
                <a:solidFill>
                  <a:schemeClr val="bg1"/>
                </a:solidFill>
              </a:rPr>
              <a:t>Emmanuelle Delmas-Glass   @YaleBritishArt   @edgartdata 	MW2016</a:t>
            </a:r>
            <a:endParaRPr lang="en-US" sz="2500" dirty="0">
              <a:solidFill>
                <a:schemeClr val="bg1"/>
              </a:solidFill>
            </a:endParaRPr>
          </a:p>
        </p:txBody>
      </p:sp>
      <p:sp>
        <p:nvSpPr>
          <p:cNvPr id="8" name="Footer Placeholder 1"/>
          <p:cNvSpPr txBox="1">
            <a:spLocks/>
          </p:cNvSpPr>
          <p:nvPr/>
        </p:nvSpPr>
        <p:spPr>
          <a:xfrm>
            <a:off x="2775284" y="13122108"/>
            <a:ext cx="19322716" cy="730250"/>
          </a:xfrm>
        </p:spPr>
        <p:txBody>
          <a:bodyPr/>
          <a:lstStyle>
            <a:lvl1pPr algn="ctr" defTabSz="584200">
              <a:defRPr sz="5000">
                <a:latin typeface="+mn-lt"/>
                <a:ea typeface="+mn-ea"/>
                <a:cs typeface="+mn-cs"/>
                <a:sym typeface="Helvetica Light"/>
              </a:defRPr>
            </a:lvl1pPr>
            <a:lvl2pPr indent="228600" algn="ctr" defTabSz="584200">
              <a:defRPr sz="5000">
                <a:latin typeface="+mn-lt"/>
                <a:ea typeface="+mn-ea"/>
                <a:cs typeface="+mn-cs"/>
                <a:sym typeface="Helvetica Light"/>
              </a:defRPr>
            </a:lvl2pPr>
            <a:lvl3pPr indent="457200" algn="ctr" defTabSz="584200">
              <a:defRPr sz="5000">
                <a:latin typeface="+mn-lt"/>
                <a:ea typeface="+mn-ea"/>
                <a:cs typeface="+mn-cs"/>
                <a:sym typeface="Helvetica Light"/>
              </a:defRPr>
            </a:lvl3pPr>
            <a:lvl4pPr indent="685800" algn="ctr" defTabSz="584200">
              <a:defRPr sz="5000">
                <a:latin typeface="+mn-lt"/>
                <a:ea typeface="+mn-ea"/>
                <a:cs typeface="+mn-cs"/>
                <a:sym typeface="Helvetica Light"/>
              </a:defRPr>
            </a:lvl4pPr>
            <a:lvl5pPr indent="914400" algn="ctr" defTabSz="584200">
              <a:defRPr sz="5000">
                <a:latin typeface="+mn-lt"/>
                <a:ea typeface="+mn-ea"/>
                <a:cs typeface="+mn-cs"/>
                <a:sym typeface="Helvetica Light"/>
              </a:defRPr>
            </a:lvl5pPr>
            <a:lvl6pPr indent="1143000" algn="ctr" defTabSz="584200">
              <a:defRPr sz="5000">
                <a:latin typeface="+mn-lt"/>
                <a:ea typeface="+mn-ea"/>
                <a:cs typeface="+mn-cs"/>
                <a:sym typeface="Helvetica Light"/>
              </a:defRPr>
            </a:lvl6pPr>
            <a:lvl7pPr indent="1371600" algn="ctr" defTabSz="584200">
              <a:defRPr sz="5000">
                <a:latin typeface="+mn-lt"/>
                <a:ea typeface="+mn-ea"/>
                <a:cs typeface="+mn-cs"/>
                <a:sym typeface="Helvetica Light"/>
              </a:defRPr>
            </a:lvl7pPr>
            <a:lvl8pPr indent="1600200" algn="ctr" defTabSz="584200">
              <a:defRPr sz="5000">
                <a:latin typeface="+mn-lt"/>
                <a:ea typeface="+mn-ea"/>
                <a:cs typeface="+mn-cs"/>
                <a:sym typeface="Helvetica Light"/>
              </a:defRPr>
            </a:lvl8pPr>
            <a:lvl9pPr indent="1828800" algn="ctr" defTabSz="584200">
              <a:defRPr sz="5000">
                <a:latin typeface="+mn-lt"/>
                <a:ea typeface="+mn-ea"/>
                <a:cs typeface="+mn-cs"/>
                <a:sym typeface="Helvetica Light"/>
              </a:defRPr>
            </a:lvl9pPr>
          </a:lstStyle>
          <a:p>
            <a:r>
              <a:rPr lang="sv-SE" sz="2500" dirty="0">
                <a:solidFill>
                  <a:schemeClr val="bg1">
                    <a:lumMod val="65000"/>
                  </a:schemeClr>
                </a:solidFill>
              </a:rPr>
              <a:t>Emmanuelle Delmas-Glass   @YaleBritishArt   @edgartdata 	#CIDOC2016 #ICOMilano2016</a:t>
            </a:r>
            <a:endParaRPr lang="en-US" sz="2500" dirty="0">
              <a:solidFill>
                <a:schemeClr val="bg1">
                  <a:lumMod val="65000"/>
                </a:schemeClr>
              </a:solidFill>
            </a:endParaRPr>
          </a:p>
        </p:txBody>
      </p:sp>
    </p:spTree>
    <p:extLst>
      <p:ext uri="{BB962C8B-B14F-4D97-AF65-F5344CB8AC3E}">
        <p14:creationId xmlns:p14="http://schemas.microsoft.com/office/powerpoint/2010/main" val="3552947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764436"/>
            <a:ext cx="24384000" cy="1951565"/>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243834" tIns="121917" rIns="243834" bIns="121917" rtlCol="0" anchor="ctr"/>
          <a:lstStyle/>
          <a:p>
            <a:pPr algn="ctr"/>
            <a:endParaRPr lang="en-US" dirty="0">
              <a:latin typeface="Georgia"/>
            </a:endParaRPr>
          </a:p>
        </p:txBody>
      </p:sp>
      <p:pic>
        <p:nvPicPr>
          <p:cNvPr id="4" name="Content Placeholder 5" descr="YCBA_logo WHITE.ai"/>
          <p:cNvPicPr>
            <a:picLocks noChangeAspect="1"/>
          </p:cNvPicPr>
          <p:nvPr/>
        </p:nvPicPr>
        <p:blipFill rotWithShape="1">
          <a:blip r:embed="rId3" cstate="print">
            <a:extLst>
              <a:ext uri="{28A0092B-C50C-407E-A947-70E740481C1C}">
                <a14:useLocalDpi xmlns:a14="http://schemas.microsoft.com/office/drawing/2010/main" val="0"/>
              </a:ext>
            </a:extLst>
          </a:blip>
          <a:srcRect l="10527" t="13328" r="6847" b="11042"/>
          <a:stretch/>
        </p:blipFill>
        <p:spPr>
          <a:xfrm>
            <a:off x="639405" y="11867472"/>
            <a:ext cx="1473563" cy="1745483"/>
          </a:xfrm>
          <a:prstGeom prst="rect">
            <a:avLst/>
          </a:prstGeom>
        </p:spPr>
      </p:pic>
      <p:sp>
        <p:nvSpPr>
          <p:cNvPr id="5" name="Title 1"/>
          <p:cNvSpPr>
            <a:spLocks noGrp="1"/>
          </p:cNvSpPr>
          <p:nvPr>
            <p:ph type="title"/>
          </p:nvPr>
        </p:nvSpPr>
        <p:spPr>
          <a:xfrm>
            <a:off x="1219200" y="630773"/>
            <a:ext cx="21945600" cy="3048000"/>
          </a:xfrm>
        </p:spPr>
        <p:txBody>
          <a:bodyPr/>
          <a:lstStyle/>
          <a:p>
            <a:r>
              <a:rPr lang="en-US" dirty="0">
                <a:latin typeface="Calibri"/>
                <a:cs typeface="Calibri"/>
              </a:rPr>
              <a:t>IIIF fun</a:t>
            </a:r>
          </a:p>
        </p:txBody>
      </p:sp>
      <p:sp>
        <p:nvSpPr>
          <p:cNvPr id="8" name="Footer Placeholder 1"/>
          <p:cNvSpPr>
            <a:spLocks noGrp="1"/>
          </p:cNvSpPr>
          <p:nvPr>
            <p:ph type="ftr" sz="quarter" idx="11"/>
          </p:nvPr>
        </p:nvSpPr>
        <p:spPr>
          <a:xfrm>
            <a:off x="2622884" y="12969708"/>
            <a:ext cx="19322716" cy="730250"/>
          </a:xfrm>
        </p:spPr>
        <p:txBody>
          <a:bodyPr/>
          <a:lstStyle/>
          <a:p>
            <a:r>
              <a:rPr lang="sv-SE" sz="2500" dirty="0">
                <a:solidFill>
                  <a:schemeClr val="bg1"/>
                </a:solidFill>
              </a:rPr>
              <a:t>Emmanuelle Delmas-Glass   @YaleBritishArt   @edgartdata 	#CIDOC2016 #ICOMilano2016</a:t>
            </a:r>
            <a:endParaRPr lang="en-US" sz="2500" dirty="0">
              <a:solidFill>
                <a:schemeClr val="bg1"/>
              </a:solidFill>
            </a:endParaRPr>
          </a:p>
        </p:txBody>
      </p:sp>
      <p:pic>
        <p:nvPicPr>
          <p:cNvPr id="9" name="Picture 2" descr="http://mirrors.creativecommons.org/presskit/buttons/88x31/png/b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73046" y="12821477"/>
            <a:ext cx="2000076" cy="699779"/>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p:txBody>
          <a:bodyPr/>
          <a:lstStyle/>
          <a:p>
            <a:endParaRPr lang="en-US" dirty="0"/>
          </a:p>
        </p:txBody>
      </p:sp>
      <p:pic>
        <p:nvPicPr>
          <p:cNvPr id="7" name="Picture 6"/>
          <p:cNvPicPr>
            <a:picLocks noChangeAspect="1"/>
          </p:cNvPicPr>
          <p:nvPr/>
        </p:nvPicPr>
        <p:blipFill rotWithShape="1">
          <a:blip r:embed="rId5"/>
          <a:srcRect l="3734" t="9529" r="5491" b="27975"/>
          <a:stretch/>
        </p:blipFill>
        <p:spPr>
          <a:xfrm>
            <a:off x="-228600" y="2903773"/>
            <a:ext cx="19662508" cy="7610796"/>
          </a:xfrm>
          <a:prstGeom prst="rect">
            <a:avLst/>
          </a:prstGeom>
        </p:spPr>
      </p:pic>
      <p:pic>
        <p:nvPicPr>
          <p:cNvPr id="1026" name="Picture 2" descr="Image of IIIF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27027" y="12036863"/>
            <a:ext cx="1514367" cy="13975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7"/>
          <a:srcRect l="1" t="8748" r="62298" b="10307"/>
          <a:stretch/>
        </p:blipFill>
        <p:spPr>
          <a:xfrm>
            <a:off x="15480545" y="838200"/>
            <a:ext cx="8348078" cy="10077091"/>
          </a:xfrm>
          <a:prstGeom prst="rect">
            <a:avLst/>
          </a:prstGeom>
        </p:spPr>
      </p:pic>
      <p:sp>
        <p:nvSpPr>
          <p:cNvPr id="11" name="TextBox 10"/>
          <p:cNvSpPr txBox="1"/>
          <p:nvPr/>
        </p:nvSpPr>
        <p:spPr>
          <a:xfrm>
            <a:off x="5216597" y="9253408"/>
            <a:ext cx="9871003" cy="1298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rtl="0" latinLnBrk="1" hangingPunct="0"/>
            <a:r>
              <a:rPr lang="en-US" dirty="0">
                <a:solidFill>
                  <a:srgbClr val="000000"/>
                </a:solidFill>
                <a:hlinkClick r:id="rId8"/>
              </a:rPr>
              <a:t>http://puzzle.mikeapps.me/</a:t>
            </a:r>
            <a:endParaRPr lang="en-US" dirty="0">
              <a:solidFill>
                <a:srgbClr val="000000"/>
              </a:solidFill>
            </a:endParaRPr>
          </a:p>
          <a:p>
            <a:pPr rtl="0" latinLnBrk="1" hangingPunct="0"/>
            <a:r>
              <a:rPr kumimoji="0" lang="en-US" sz="2500" b="0" i="0" u="none" strike="noStrike" cap="none" spc="0" normalizeH="0" baseline="0" dirty="0">
                <a:ln>
                  <a:noFill/>
                </a:ln>
                <a:solidFill>
                  <a:srgbClr val="000000"/>
                </a:solidFill>
                <a:effectLst/>
                <a:uFillTx/>
                <a:latin typeface="+mn-lt"/>
                <a:ea typeface="+mn-ea"/>
                <a:cs typeface="+mn-cs"/>
                <a:sym typeface="Helvetica Light"/>
              </a:rPr>
              <a:t>Michael Appleby, IT Head, YCBA</a:t>
            </a:r>
          </a:p>
        </p:txBody>
      </p:sp>
    </p:spTree>
    <p:extLst>
      <p:ext uri="{BB962C8B-B14F-4D97-AF65-F5344CB8AC3E}">
        <p14:creationId xmlns:p14="http://schemas.microsoft.com/office/powerpoint/2010/main" val="487977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2252325"/>
            <a:ext cx="24384000" cy="1463674"/>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0" dirty="0"/>
          </a:p>
        </p:txBody>
      </p:sp>
      <p:sp>
        <p:nvSpPr>
          <p:cNvPr id="4" name="Title 1"/>
          <p:cNvSpPr txBox="1">
            <a:spLocks/>
          </p:cNvSpPr>
          <p:nvPr/>
        </p:nvSpPr>
        <p:spPr>
          <a:xfrm>
            <a:off x="6592812" y="522663"/>
            <a:ext cx="21031200" cy="2651126"/>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a:t> </a:t>
            </a:r>
            <a:endParaRPr lang="en-US" sz="8000" dirty="0"/>
          </a:p>
        </p:txBody>
      </p:sp>
      <p:sp>
        <p:nvSpPr>
          <p:cNvPr id="10" name="Content Placeholder 13"/>
          <p:cNvSpPr>
            <a:spLocks noGrp="1"/>
          </p:cNvSpPr>
          <p:nvPr>
            <p:ph idx="1"/>
          </p:nvPr>
        </p:nvSpPr>
        <p:spPr>
          <a:xfrm>
            <a:off x="6961632" y="2658503"/>
            <a:ext cx="13459968" cy="9051926"/>
          </a:xfrm>
        </p:spPr>
        <p:txBody>
          <a:bodyPr>
            <a:normAutofit/>
          </a:bodyPr>
          <a:lstStyle/>
          <a:p>
            <a:pPr lvl="1"/>
            <a:r>
              <a:rPr lang="en-US" sz="4000" dirty="0"/>
              <a:t>Supports </a:t>
            </a:r>
            <a:r>
              <a:rPr lang="en-US" sz="4000" b="1" dirty="0"/>
              <a:t>interoperability</a:t>
            </a:r>
            <a:r>
              <a:rPr lang="en-US" sz="4000" dirty="0"/>
              <a:t> between image repositories</a:t>
            </a:r>
          </a:p>
          <a:p>
            <a:pPr lvl="1"/>
            <a:r>
              <a:rPr lang="en-US" sz="4000" dirty="0"/>
              <a:t>Leverages YCBA’s </a:t>
            </a:r>
            <a:r>
              <a:rPr lang="en-US" sz="4000" b="1" dirty="0"/>
              <a:t>open access </a:t>
            </a:r>
            <a:r>
              <a:rPr lang="en-US" sz="4000" dirty="0"/>
              <a:t>resources</a:t>
            </a:r>
          </a:p>
          <a:p>
            <a:pPr lvl="1"/>
            <a:r>
              <a:rPr lang="en-US" sz="4000" dirty="0" err="1"/>
              <a:t>Mirador</a:t>
            </a:r>
            <a:r>
              <a:rPr lang="en-US" sz="4000" dirty="0"/>
              <a:t>: </a:t>
            </a:r>
            <a:r>
              <a:rPr lang="en-US" sz="4000" b="1" dirty="0"/>
              <a:t>open source </a:t>
            </a:r>
            <a:r>
              <a:rPr lang="en-US" sz="4000" dirty="0"/>
              <a:t>image viewer</a:t>
            </a:r>
          </a:p>
          <a:p>
            <a:pPr lvl="1"/>
            <a:r>
              <a:rPr lang="en-US" sz="4000" dirty="0"/>
              <a:t>Originally conceived by Stanford University &amp; now actively developed by an </a:t>
            </a:r>
            <a:r>
              <a:rPr lang="en-US" sz="4000" b="1" dirty="0"/>
              <a:t>international community</a:t>
            </a:r>
          </a:p>
          <a:p>
            <a:pPr lvl="1"/>
            <a:r>
              <a:rPr lang="en-US" sz="4000" dirty="0"/>
              <a:t>Yale (YCBA/Beinecke/ITS) Core Founding Member since May 2015</a:t>
            </a:r>
          </a:p>
          <a:p>
            <a:pPr lvl="1"/>
            <a:r>
              <a:rPr lang="en-US" sz="4000" dirty="0"/>
              <a:t>Adopts the principles of </a:t>
            </a:r>
            <a:r>
              <a:rPr lang="en-US" sz="4000" b="1" dirty="0"/>
              <a:t>Linked Data </a:t>
            </a:r>
            <a:r>
              <a:rPr lang="en-US" sz="4000" dirty="0"/>
              <a:t>and the architecture of the Web in order to provide a distributed and interoperable system</a:t>
            </a:r>
          </a:p>
        </p:txBody>
      </p:sp>
      <p:pic>
        <p:nvPicPr>
          <p:cNvPr id="11" name="Picture 2" descr="https://www.bodleian.ox.ac.uk/__data/assets/image/0004/189886/350x323_IIIF-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75892" y="10415987"/>
            <a:ext cx="1746914" cy="168688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b03.deliver.odai.yale.edu/77/11/7711bf15-9762-4b63-8d35-3b5f5a018e07/ba-obj-109-0001-pub-large.jpg"/>
          <p:cNvPicPr>
            <a:picLocks noChangeAspect="1" noChangeArrowheads="1"/>
          </p:cNvPicPr>
          <p:nvPr/>
        </p:nvPicPr>
        <p:blipFill rotWithShape="1">
          <a:blip r:embed="rId4">
            <a:extLst>
              <a:ext uri="{28A0092B-C50C-407E-A947-70E740481C1C}">
                <a14:useLocalDpi xmlns:a14="http://schemas.microsoft.com/office/drawing/2010/main" val="0"/>
              </a:ext>
            </a:extLst>
          </a:blip>
          <a:srcRect l="1670" t="47162" r="75046" b="20009"/>
          <a:stretch/>
        </p:blipFill>
        <p:spPr bwMode="auto">
          <a:xfrm>
            <a:off x="0" y="1"/>
            <a:ext cx="6477000" cy="12252324"/>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p:nvPr>
        </p:nvSpPr>
        <p:spPr>
          <a:xfrm>
            <a:off x="6961632" y="1"/>
            <a:ext cx="14374368" cy="2161134"/>
          </a:xfrm>
        </p:spPr>
        <p:txBody>
          <a:bodyPr>
            <a:normAutofit/>
          </a:bodyPr>
          <a:lstStyle/>
          <a:p>
            <a:r>
              <a:rPr lang="en-US" sz="7000" dirty="0"/>
              <a:t>Benefits of IIIF</a:t>
            </a:r>
          </a:p>
        </p:txBody>
      </p:sp>
      <p:pic>
        <p:nvPicPr>
          <p:cNvPr id="15" name="Content Placeholder 5" descr="YCBA_logo WHITE.ai"/>
          <p:cNvPicPr>
            <a:picLocks noChangeAspect="1"/>
          </p:cNvPicPr>
          <p:nvPr/>
        </p:nvPicPr>
        <p:blipFill rotWithShape="1">
          <a:blip r:embed="rId5" cstate="print">
            <a:extLst>
              <a:ext uri="{28A0092B-C50C-407E-A947-70E740481C1C}">
                <a14:useLocalDpi xmlns:a14="http://schemas.microsoft.com/office/drawing/2010/main" val="0"/>
              </a:ext>
            </a:extLst>
          </a:blip>
          <a:srcRect l="10527" t="13328" r="6847" b="11042"/>
          <a:stretch/>
        </p:blipFill>
        <p:spPr>
          <a:xfrm>
            <a:off x="16711" y="12090841"/>
            <a:ext cx="1356126" cy="1606376"/>
          </a:xfrm>
          <a:prstGeom prst="rect">
            <a:avLst/>
          </a:prstGeom>
        </p:spPr>
      </p:pic>
      <p:sp>
        <p:nvSpPr>
          <p:cNvPr id="17" name="Footer Placeholder 1"/>
          <p:cNvSpPr>
            <a:spLocks noGrp="1"/>
          </p:cNvSpPr>
          <p:nvPr>
            <p:ph type="ftr" sz="quarter" idx="11"/>
          </p:nvPr>
        </p:nvSpPr>
        <p:spPr>
          <a:xfrm>
            <a:off x="2514600" y="13099003"/>
            <a:ext cx="19322716" cy="730250"/>
          </a:xfrm>
        </p:spPr>
        <p:txBody>
          <a:bodyPr/>
          <a:lstStyle/>
          <a:p>
            <a:r>
              <a:rPr lang="sv-SE" sz="2500" dirty="0">
                <a:solidFill>
                  <a:schemeClr val="bg1"/>
                </a:solidFill>
              </a:rPr>
              <a:t>Emmanuelle Delmas-Glass   @YaleBritishArt   @edgartdata 	#CIDOC2016 #ICOMilano2016</a:t>
            </a:r>
            <a:endParaRPr lang="en-US" sz="2500" dirty="0">
              <a:solidFill>
                <a:schemeClr val="bg1"/>
              </a:solidFill>
            </a:endParaRPr>
          </a:p>
        </p:txBody>
      </p:sp>
      <p:pic>
        <p:nvPicPr>
          <p:cNvPr id="18" name="Picture 2" descr="http://mirrors.creativecommons.org/presskit/buttons/88x31/png/b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64762" y="12950772"/>
            <a:ext cx="2000076" cy="699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632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2252325"/>
            <a:ext cx="24384000" cy="1463674"/>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0" dirty="0"/>
          </a:p>
        </p:txBody>
      </p:sp>
      <p:sp>
        <p:nvSpPr>
          <p:cNvPr id="4" name="Title 1"/>
          <p:cNvSpPr txBox="1">
            <a:spLocks/>
          </p:cNvSpPr>
          <p:nvPr/>
        </p:nvSpPr>
        <p:spPr>
          <a:xfrm>
            <a:off x="6592812" y="522663"/>
            <a:ext cx="21031200" cy="2651126"/>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a:t> </a:t>
            </a:r>
            <a:endParaRPr lang="en-US" sz="8000" dirty="0"/>
          </a:p>
        </p:txBody>
      </p:sp>
      <p:sp>
        <p:nvSpPr>
          <p:cNvPr id="10" name="Content Placeholder 13"/>
          <p:cNvSpPr>
            <a:spLocks noGrp="1"/>
          </p:cNvSpPr>
          <p:nvPr>
            <p:ph idx="1"/>
          </p:nvPr>
        </p:nvSpPr>
        <p:spPr>
          <a:xfrm>
            <a:off x="7239000" y="1577089"/>
            <a:ext cx="16306800" cy="10513752"/>
          </a:xfrm>
        </p:spPr>
        <p:txBody>
          <a:bodyPr>
            <a:normAutofit/>
          </a:bodyPr>
          <a:lstStyle/>
          <a:p>
            <a:pPr marL="1485900" lvl="1" indent="-571500">
              <a:buFont typeface="Wingdings" panose="05000000000000000000" pitchFamily="2" charset="2"/>
              <a:buChar char="Ø"/>
            </a:pPr>
            <a:r>
              <a:rPr lang="en-US" sz="4000" dirty="0"/>
              <a:t>The methodology that museums use for sharing their digital resources (data and images) with the network is critical</a:t>
            </a:r>
          </a:p>
          <a:p>
            <a:pPr marL="1485900" lvl="1" indent="-571500">
              <a:buFont typeface="Wingdings" panose="05000000000000000000" pitchFamily="2" charset="2"/>
              <a:buChar char="Ø"/>
            </a:pPr>
            <a:r>
              <a:rPr lang="en-US" sz="4000" dirty="0"/>
              <a:t>Share our digital resources beyond our website in formats that allow for easy creative and scholarly reuse</a:t>
            </a:r>
          </a:p>
          <a:p>
            <a:pPr lvl="2">
              <a:buFont typeface="Wingdings" panose="05000000000000000000" pitchFamily="2" charset="2"/>
              <a:buChar char="Ø"/>
            </a:pPr>
            <a:r>
              <a:rPr lang="en-US" sz="4000" dirty="0"/>
              <a:t>Interoperability of data and images through open source / shared development of tools and community developed standards</a:t>
            </a:r>
          </a:p>
          <a:p>
            <a:pPr lvl="2">
              <a:buFont typeface="Wingdings" panose="05000000000000000000" pitchFamily="2" charset="2"/>
              <a:buChar char="Ø"/>
            </a:pPr>
            <a:r>
              <a:rPr lang="en-US" sz="4000" dirty="0"/>
              <a:t>Shared content</a:t>
            </a:r>
          </a:p>
          <a:p>
            <a:pPr lvl="2">
              <a:buFont typeface="Wingdings" panose="05000000000000000000" pitchFamily="2" charset="2"/>
              <a:buChar char="Ø"/>
            </a:pPr>
            <a:r>
              <a:rPr lang="en-US" sz="4000" dirty="0"/>
              <a:t>Develop policies and technical implementations to free open content</a:t>
            </a:r>
          </a:p>
          <a:p>
            <a:pPr lvl="2">
              <a:buFont typeface="Wingdings" panose="05000000000000000000" pitchFamily="2" charset="2"/>
              <a:buChar char="Ø"/>
            </a:pPr>
            <a:endParaRPr lang="en-US" sz="4000" dirty="0"/>
          </a:p>
        </p:txBody>
      </p:sp>
      <p:sp>
        <p:nvSpPr>
          <p:cNvPr id="12" name="Title 12"/>
          <p:cNvSpPr txBox="1">
            <a:spLocks/>
          </p:cNvSpPr>
          <p:nvPr/>
        </p:nvSpPr>
        <p:spPr>
          <a:xfrm>
            <a:off x="3048000" y="934723"/>
            <a:ext cx="18206112" cy="1467286"/>
          </a:xfrm>
          <a:prstGeom prst="rect">
            <a:avLst/>
          </a:prstGeom>
        </p:spPr>
        <p:txBody>
          <a:bodyPr vert="horz" lIns="182880" tIns="91440" rIns="182880" bIns="9144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1"/>
            <a:endParaRPr lang="en-US" sz="5600" b="1" dirty="0"/>
          </a:p>
        </p:txBody>
      </p:sp>
      <p:pic>
        <p:nvPicPr>
          <p:cNvPr id="4098" name="Picture 2" descr="http://b01.deliver.odai.yale.edu/ad/6b/ad6b510d-8dde-4a31-b38d-de2131c76209/ba-obj-929-0001-pub-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l="46253" t="33816" r="30224" b="33816"/>
          <a:stretch/>
        </p:blipFill>
        <p:spPr bwMode="auto">
          <a:xfrm>
            <a:off x="-265188" y="-23428"/>
            <a:ext cx="6858000" cy="1225296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p:nvPr>
        </p:nvSpPr>
        <p:spPr>
          <a:xfrm>
            <a:off x="6961632" y="1"/>
            <a:ext cx="14374368" cy="2161134"/>
          </a:xfrm>
        </p:spPr>
        <p:txBody>
          <a:bodyPr>
            <a:normAutofit/>
          </a:bodyPr>
          <a:lstStyle/>
          <a:p>
            <a:r>
              <a:rPr lang="en-US" sz="7000" dirty="0"/>
              <a:t>Conclusion</a:t>
            </a:r>
          </a:p>
        </p:txBody>
      </p:sp>
      <p:pic>
        <p:nvPicPr>
          <p:cNvPr id="15" name="Content Placeholder 5" descr="YCBA_logo WHITE.ai"/>
          <p:cNvPicPr>
            <a:picLocks noChangeAspect="1"/>
          </p:cNvPicPr>
          <p:nvPr/>
        </p:nvPicPr>
        <p:blipFill rotWithShape="1">
          <a:blip r:embed="rId4" cstate="print">
            <a:extLst>
              <a:ext uri="{28A0092B-C50C-407E-A947-70E740481C1C}">
                <a14:useLocalDpi xmlns:a14="http://schemas.microsoft.com/office/drawing/2010/main" val="0"/>
              </a:ext>
            </a:extLst>
          </a:blip>
          <a:srcRect l="10527" t="13328" r="6847" b="11042"/>
          <a:stretch/>
        </p:blipFill>
        <p:spPr>
          <a:xfrm>
            <a:off x="16711" y="12090841"/>
            <a:ext cx="1356126" cy="1606376"/>
          </a:xfrm>
          <a:prstGeom prst="rect">
            <a:avLst/>
          </a:prstGeom>
        </p:spPr>
      </p:pic>
      <p:sp>
        <p:nvSpPr>
          <p:cNvPr id="13" name="Footer Placeholder 1"/>
          <p:cNvSpPr>
            <a:spLocks noGrp="1"/>
          </p:cNvSpPr>
          <p:nvPr>
            <p:ph type="ftr" sz="quarter" idx="11"/>
          </p:nvPr>
        </p:nvSpPr>
        <p:spPr>
          <a:xfrm>
            <a:off x="2514600" y="13099003"/>
            <a:ext cx="19322716" cy="730250"/>
          </a:xfrm>
        </p:spPr>
        <p:txBody>
          <a:bodyPr/>
          <a:lstStyle/>
          <a:p>
            <a:r>
              <a:rPr lang="sv-SE" sz="2500" dirty="0">
                <a:solidFill>
                  <a:schemeClr val="bg1"/>
                </a:solidFill>
              </a:rPr>
              <a:t>Emmanuelle Delmas-Glass   @YaleBritishArt   @edgartdata 	#CIDOC2016 #ICOMilano2016</a:t>
            </a:r>
            <a:endParaRPr lang="en-US" sz="2500" dirty="0">
              <a:solidFill>
                <a:schemeClr val="bg1"/>
              </a:solidFill>
            </a:endParaRPr>
          </a:p>
        </p:txBody>
      </p:sp>
      <p:pic>
        <p:nvPicPr>
          <p:cNvPr id="17" name="Picture 2" descr="http://mirrors.creativecommons.org/presskit/buttons/88x31/png/b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64762" y="12950772"/>
            <a:ext cx="2000076" cy="699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162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764436"/>
            <a:ext cx="24384000" cy="1951565"/>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243834" tIns="121917" rIns="243834" bIns="121917" rtlCol="0" anchor="ctr"/>
          <a:lstStyle/>
          <a:p>
            <a:pPr algn="ctr"/>
            <a:endParaRPr lang="en-US" dirty="0">
              <a:latin typeface="Georgia"/>
            </a:endParaRPr>
          </a:p>
        </p:txBody>
      </p:sp>
      <p:pic>
        <p:nvPicPr>
          <p:cNvPr id="4" name="Content Placeholder 5" descr="YCBA_logo WHITE.ai"/>
          <p:cNvPicPr>
            <a:picLocks noChangeAspect="1"/>
          </p:cNvPicPr>
          <p:nvPr/>
        </p:nvPicPr>
        <p:blipFill rotWithShape="1">
          <a:blip r:embed="rId3" cstate="print">
            <a:extLst>
              <a:ext uri="{28A0092B-C50C-407E-A947-70E740481C1C}">
                <a14:useLocalDpi xmlns:a14="http://schemas.microsoft.com/office/drawing/2010/main" val="0"/>
              </a:ext>
            </a:extLst>
          </a:blip>
          <a:srcRect l="10527" t="13328" r="6847" b="11042"/>
          <a:stretch/>
        </p:blipFill>
        <p:spPr>
          <a:xfrm>
            <a:off x="639405" y="11867472"/>
            <a:ext cx="1473563" cy="1745483"/>
          </a:xfrm>
          <a:prstGeom prst="rect">
            <a:avLst/>
          </a:prstGeom>
        </p:spPr>
      </p:pic>
      <p:sp>
        <p:nvSpPr>
          <p:cNvPr id="5" name="Title 1"/>
          <p:cNvSpPr>
            <a:spLocks noGrp="1"/>
          </p:cNvSpPr>
          <p:nvPr>
            <p:ph type="title"/>
          </p:nvPr>
        </p:nvSpPr>
        <p:spPr>
          <a:xfrm>
            <a:off x="1219200" y="0"/>
            <a:ext cx="21945600" cy="3048000"/>
          </a:xfrm>
        </p:spPr>
        <p:txBody>
          <a:bodyPr/>
          <a:lstStyle/>
          <a:p>
            <a:r>
              <a:rPr lang="en-US" dirty="0">
                <a:latin typeface="Calibri"/>
                <a:cs typeface="Calibri"/>
              </a:rPr>
              <a:t>Researchers’ requirements</a:t>
            </a:r>
          </a:p>
        </p:txBody>
      </p:sp>
      <p:sp>
        <p:nvSpPr>
          <p:cNvPr id="7" name="Footer Placeholder 1"/>
          <p:cNvSpPr>
            <a:spLocks noGrp="1"/>
          </p:cNvSpPr>
          <p:nvPr>
            <p:ph type="ftr" sz="quarter" idx="11"/>
          </p:nvPr>
        </p:nvSpPr>
        <p:spPr>
          <a:xfrm>
            <a:off x="2622884" y="12969708"/>
            <a:ext cx="19322716" cy="730250"/>
          </a:xfrm>
        </p:spPr>
        <p:txBody>
          <a:bodyPr/>
          <a:lstStyle/>
          <a:p>
            <a:r>
              <a:rPr lang="sv-SE" sz="2500" dirty="0">
                <a:solidFill>
                  <a:schemeClr val="bg1"/>
                </a:solidFill>
              </a:rPr>
              <a:t>Emmanuelle Delmas-Glass   @YaleBritishArt   @edgartdata 	#CIDOC2016 #ICOMilano2016</a:t>
            </a:r>
            <a:endParaRPr lang="en-US" sz="2500" dirty="0">
              <a:solidFill>
                <a:schemeClr val="bg1"/>
              </a:solidFill>
            </a:endParaRPr>
          </a:p>
        </p:txBody>
      </p:sp>
      <p:pic>
        <p:nvPicPr>
          <p:cNvPr id="2050" name="Picture 2" descr="http://mirrors.creativecommons.org/presskit/buttons/88x31/png/b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73046" y="12821477"/>
            <a:ext cx="2000076" cy="6997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5"/>
          <a:srcRect l="3148" t="28125" r="57613" b="37500"/>
          <a:stretch/>
        </p:blipFill>
        <p:spPr>
          <a:xfrm>
            <a:off x="-609600" y="3533457"/>
            <a:ext cx="12259967" cy="6038491"/>
          </a:xfrm>
          <a:prstGeom prst="rect">
            <a:avLst/>
          </a:prstGeom>
        </p:spPr>
      </p:pic>
      <p:pic>
        <p:nvPicPr>
          <p:cNvPr id="9" name="Picture 2" descr="http://b03.deliver.odai.yale.edu/b3/3d/b33dd3ee-7383-4950-81f0-98bf967f86c3/ba-obj-1095-0001-pub-large.jpg"/>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10554105" y="2459182"/>
            <a:ext cx="11718941" cy="79347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887200" y="10514111"/>
            <a:ext cx="9259576" cy="79060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rtl="0" latinLnBrk="1" hangingPunct="0"/>
            <a:r>
              <a:rPr lang="en-US" sz="1400" dirty="0">
                <a:solidFill>
                  <a:srgbClr val="000000"/>
                </a:solidFill>
              </a:rPr>
              <a:t>Joseph </a:t>
            </a:r>
            <a:r>
              <a:rPr lang="en-US" sz="1400" dirty="0" err="1">
                <a:solidFill>
                  <a:srgbClr val="000000"/>
                </a:solidFill>
              </a:rPr>
              <a:t>Mallord</a:t>
            </a:r>
            <a:r>
              <a:rPr lang="en-US" sz="1400" dirty="0">
                <a:solidFill>
                  <a:srgbClr val="000000"/>
                </a:solidFill>
              </a:rPr>
              <a:t> William Turner, 1775–1851, British, </a:t>
            </a:r>
            <a:r>
              <a:rPr lang="en-US" sz="1400" i="1" dirty="0">
                <a:solidFill>
                  <a:srgbClr val="000000"/>
                </a:solidFill>
              </a:rPr>
              <a:t>Stormy Sea Breaking on a Shore</a:t>
            </a:r>
            <a:r>
              <a:rPr lang="en-US" sz="1400" dirty="0">
                <a:solidFill>
                  <a:srgbClr val="000000"/>
                </a:solidFill>
              </a:rPr>
              <a:t>, between 1840 and 1845, </a:t>
            </a:r>
          </a:p>
          <a:p>
            <a:pPr rtl="0" latinLnBrk="1" hangingPunct="0"/>
            <a:r>
              <a:rPr lang="en-US" sz="1400" dirty="0">
                <a:solidFill>
                  <a:srgbClr val="000000"/>
                </a:solidFill>
              </a:rPr>
              <a:t>oil on canvas, Yale Center for British Art, Paul Mellon Collection, </a:t>
            </a:r>
            <a:r>
              <a:rPr lang="en-US" sz="1400" dirty="0"/>
              <a:t>B1981.25.632</a:t>
            </a:r>
            <a:endParaRPr lang="en-US" sz="1400" dirty="0">
              <a:solidFill>
                <a:srgbClr val="000000"/>
              </a:solidFill>
            </a:endParaRPr>
          </a:p>
          <a:p>
            <a:pPr rtl="0" latinLnBrk="1" hangingPunct="0"/>
            <a:r>
              <a:rPr lang="en-US" sz="1400" dirty="0">
                <a:solidFill>
                  <a:srgbClr val="000000"/>
                </a:solidFill>
              </a:rPr>
              <a:t>http://collections.britishart.yale.edu/vufind/Record/1665464</a:t>
            </a:r>
            <a:endParaRPr kumimoji="0" lang="en-US" sz="1400" b="0" i="0" u="none" strike="noStrike" cap="none" spc="0" normalizeH="0" baseline="0" dirty="0">
              <a:ln>
                <a:noFill/>
              </a:ln>
              <a:solidFill>
                <a:srgbClr val="000000"/>
              </a:solidFill>
              <a:effectLst/>
              <a:uFillTx/>
              <a:sym typeface="Helvetica Light"/>
            </a:endParaRPr>
          </a:p>
        </p:txBody>
      </p:sp>
      <p:sp>
        <p:nvSpPr>
          <p:cNvPr id="12" name="TextBox 11"/>
          <p:cNvSpPr txBox="1"/>
          <p:nvPr/>
        </p:nvSpPr>
        <p:spPr>
          <a:xfrm>
            <a:off x="4267200" y="7287617"/>
            <a:ext cx="4540787" cy="5289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rtl="0" latinLnBrk="1" hangingPunct="0"/>
            <a:r>
              <a:rPr lang="en-US" sz="2500" dirty="0">
                <a:solidFill>
                  <a:srgbClr val="000000"/>
                </a:solidFill>
              </a:rPr>
              <a:t>Tineye.com</a:t>
            </a:r>
            <a:endParaRPr kumimoji="0" lang="en-US" sz="2500" b="0" i="0" u="none" strike="noStrike" cap="none" spc="0" normalizeH="0" baseline="0" dirty="0">
              <a:ln>
                <a:noFill/>
              </a:ln>
              <a:solidFill>
                <a:srgbClr val="000000"/>
              </a:solidFill>
              <a:effectLst/>
              <a:uFillTx/>
              <a:sym typeface="Helvetica Light"/>
            </a:endParaRPr>
          </a:p>
        </p:txBody>
      </p:sp>
    </p:spTree>
    <p:extLst>
      <p:ext uri="{BB962C8B-B14F-4D97-AF65-F5344CB8AC3E}">
        <p14:creationId xmlns:p14="http://schemas.microsoft.com/office/powerpoint/2010/main" val="1348829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24384000" cy="13908324"/>
          </a:xfrm>
          <a:prstGeom prst="rect">
            <a:avLst/>
          </a:prstGeom>
          <a:solidFill>
            <a:srgbClr val="A6A6A6"/>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0" dirty="0"/>
          </a:p>
        </p:txBody>
      </p:sp>
      <p:sp>
        <p:nvSpPr>
          <p:cNvPr id="5" name="Title 1"/>
          <p:cNvSpPr txBox="1">
            <a:spLocks/>
          </p:cNvSpPr>
          <p:nvPr/>
        </p:nvSpPr>
        <p:spPr>
          <a:xfrm>
            <a:off x="343267" y="11220635"/>
            <a:ext cx="7543800" cy="2651126"/>
          </a:xfrm>
          <a:prstGeom prst="rect">
            <a:avLst/>
          </a:prstGeom>
        </p:spPr>
        <p:txBody>
          <a:bodyPr vert="horz" lIns="182880" tIns="91440" rIns="182880" bIns="9144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3000" dirty="0">
                <a:solidFill>
                  <a:srgbClr val="FFFFFF"/>
                </a:solidFill>
                <a:latin typeface="Georgia"/>
                <a:cs typeface="Georgia"/>
              </a:rPr>
              <a:t>Emmanuelle Delmas-Glass</a:t>
            </a:r>
          </a:p>
          <a:p>
            <a:pPr>
              <a:lnSpc>
                <a:spcPct val="110000"/>
              </a:lnSpc>
            </a:pPr>
            <a:r>
              <a:rPr lang="en-US" sz="3000" i="1" dirty="0">
                <a:solidFill>
                  <a:srgbClr val="FFFFFF"/>
                </a:solidFill>
                <a:latin typeface="Georgia"/>
                <a:cs typeface="Georgia"/>
              </a:rPr>
              <a:t>Collections Data Manager</a:t>
            </a:r>
          </a:p>
          <a:p>
            <a:pPr>
              <a:lnSpc>
                <a:spcPct val="110000"/>
              </a:lnSpc>
            </a:pPr>
            <a:r>
              <a:rPr lang="en-US" sz="3000" dirty="0">
                <a:solidFill>
                  <a:srgbClr val="FFFFFF"/>
                </a:solidFill>
                <a:latin typeface="Georgia"/>
                <a:cs typeface="Georgia"/>
              </a:rPr>
              <a:t>emmanuelle.delmas-glass@yale.edu</a:t>
            </a:r>
          </a:p>
          <a:p>
            <a:pPr>
              <a:lnSpc>
                <a:spcPct val="110000"/>
              </a:lnSpc>
            </a:pPr>
            <a:r>
              <a:rPr lang="en-US" sz="3000" dirty="0">
                <a:solidFill>
                  <a:srgbClr val="FFFFFF"/>
                </a:solidFill>
                <a:latin typeface="Georgia"/>
                <a:cs typeface="Georgia"/>
              </a:rPr>
              <a:t>britishart.yale.edu</a:t>
            </a:r>
            <a:endParaRPr lang="en-US" sz="3000" i="1" dirty="0">
              <a:solidFill>
                <a:srgbClr val="FFFFFF"/>
              </a:solidFill>
              <a:latin typeface="Georgia"/>
              <a:cs typeface="Georgia"/>
            </a:endParaRPr>
          </a:p>
        </p:txBody>
      </p:sp>
      <p:pic>
        <p:nvPicPr>
          <p:cNvPr id="6" name="Content Placeholder 5" descr="YCBA_logo WHITE.ai"/>
          <p:cNvPicPr>
            <a:picLocks noChangeAspect="1"/>
          </p:cNvPicPr>
          <p:nvPr/>
        </p:nvPicPr>
        <p:blipFill rotWithShape="1">
          <a:blip r:embed="rId3">
            <a:extLst>
              <a:ext uri="{28A0092B-C50C-407E-A947-70E740481C1C}">
                <a14:useLocalDpi xmlns:a14="http://schemas.microsoft.com/office/drawing/2010/main" val="0"/>
              </a:ext>
            </a:extLst>
          </a:blip>
          <a:srcRect l="10527" t="13328" r="6847" b="11042"/>
          <a:stretch/>
        </p:blipFill>
        <p:spPr>
          <a:xfrm>
            <a:off x="269804" y="-278389"/>
            <a:ext cx="5556390" cy="6581728"/>
          </a:xfrm>
          <a:prstGeom prst="rect">
            <a:avLst/>
          </a:prstGeom>
        </p:spPr>
      </p:pic>
      <p:sp>
        <p:nvSpPr>
          <p:cNvPr id="8" name="Rectangle 7"/>
          <p:cNvSpPr/>
          <p:nvPr/>
        </p:nvSpPr>
        <p:spPr>
          <a:xfrm>
            <a:off x="5296018" y="625078"/>
            <a:ext cx="19634201" cy="14619387"/>
          </a:xfrm>
          <a:prstGeom prst="rect">
            <a:avLst/>
          </a:prstGeom>
        </p:spPr>
        <p:txBody>
          <a:bodyPr wrap="square">
            <a:spAutoFit/>
          </a:bodyPr>
          <a:lstStyle/>
          <a:p>
            <a:pPr lvl="1"/>
            <a:r>
              <a:rPr lang="en-US" sz="5600" dirty="0">
                <a:solidFill>
                  <a:schemeClr val="bg1"/>
                </a:solidFill>
              </a:rPr>
              <a:t>Thank you</a:t>
            </a:r>
          </a:p>
          <a:p>
            <a:pPr lvl="1"/>
            <a:endParaRPr lang="en-US" sz="5600" dirty="0">
              <a:solidFill>
                <a:schemeClr val="bg1"/>
              </a:solidFill>
            </a:endParaRPr>
          </a:p>
          <a:p>
            <a:pPr marL="1828800" lvl="1" indent="-914400" algn="l">
              <a:buFont typeface="Arial" panose="020B0604020202020204" pitchFamily="34" charset="0"/>
              <a:buChar char="•"/>
            </a:pPr>
            <a:r>
              <a:rPr lang="en-US" dirty="0">
                <a:solidFill>
                  <a:schemeClr val="bg1"/>
                </a:solidFill>
              </a:rPr>
              <a:t>http://iiif.io/</a:t>
            </a:r>
          </a:p>
          <a:p>
            <a:pPr marL="1828800" lvl="1" indent="-914400" algn="l">
              <a:buFont typeface="Arial" panose="020B0604020202020204" pitchFamily="34" charset="0"/>
              <a:buChar char="•"/>
            </a:pPr>
            <a:r>
              <a:rPr lang="en-US" dirty="0">
                <a:solidFill>
                  <a:schemeClr val="bg1"/>
                </a:solidFill>
              </a:rPr>
              <a:t>http://projectmirador.org/</a:t>
            </a:r>
          </a:p>
          <a:p>
            <a:pPr marL="1828800" lvl="1" indent="-914400" algn="l">
              <a:buFont typeface="Arial" panose="020B0604020202020204" pitchFamily="34" charset="0"/>
              <a:buChar char="•"/>
            </a:pPr>
            <a:r>
              <a:rPr lang="en-US" dirty="0">
                <a:solidFill>
                  <a:schemeClr val="bg1"/>
                </a:solidFill>
              </a:rPr>
              <a:t>www.cidoc-crm.org/docs/CRMPrimer_v1.1.pdf</a:t>
            </a:r>
          </a:p>
          <a:p>
            <a:pPr marL="1828800" lvl="1" indent="-914400" algn="l">
              <a:buFont typeface="Arial" panose="020B0604020202020204" pitchFamily="34" charset="0"/>
              <a:buChar char="•"/>
            </a:pPr>
            <a:r>
              <a:rPr lang="en-US" dirty="0">
                <a:solidFill>
                  <a:schemeClr val="bg1"/>
                </a:solidFill>
              </a:rPr>
              <a:t>CRM Mapping Memory Manager: 139.91.183.3/3M/</a:t>
            </a:r>
          </a:p>
          <a:p>
            <a:pPr marL="1828800" lvl="1" indent="-914400" algn="l">
              <a:buFont typeface="Arial" panose="020B0604020202020204" pitchFamily="34" charset="0"/>
              <a:buChar char="•"/>
            </a:pPr>
            <a:r>
              <a:rPr lang="en-US" dirty="0">
                <a:solidFill>
                  <a:schemeClr val="bg1"/>
                </a:solidFill>
              </a:rPr>
              <a:t>http://britishart.yale.edu/collections/using-collections/technology</a:t>
            </a:r>
          </a:p>
          <a:p>
            <a:pPr marL="914400" lvl="1" indent="0" algn="l"/>
            <a:endParaRPr lang="en-US" dirty="0">
              <a:solidFill>
                <a:schemeClr val="bg1"/>
              </a:solidFill>
            </a:endParaRPr>
          </a:p>
          <a:p>
            <a:pPr algn="l" rtl="0" latinLnBrk="1" hangingPunct="0">
              <a:lnSpc>
                <a:spcPct val="150000"/>
              </a:lnSpc>
            </a:pPr>
            <a:r>
              <a:rPr lang="en-US" sz="3200" dirty="0">
                <a:solidFill>
                  <a:schemeClr val="bg1"/>
                </a:solidFill>
                <a:latin typeface="Arial" panose="020B0604020202020204" pitchFamily="34" charset="0"/>
                <a:cs typeface="Arial" panose="020B0604020202020204" pitchFamily="34" charset="0"/>
              </a:rPr>
              <a:t>			</a:t>
            </a:r>
            <a:r>
              <a:rPr lang="en-US" sz="3500" dirty="0">
                <a:solidFill>
                  <a:schemeClr val="bg1"/>
                </a:solidFill>
                <a:cs typeface="Arial" panose="020B0604020202020204" pitchFamily="34" charset="0"/>
              </a:rPr>
              <a:t>Michael Appleby, </a:t>
            </a:r>
            <a:r>
              <a:rPr lang="en-US" sz="3500" dirty="0">
                <a:solidFill>
                  <a:schemeClr val="bg1"/>
                </a:solidFill>
              </a:rPr>
              <a:t>Head of IT, YCBA</a:t>
            </a:r>
          </a:p>
          <a:p>
            <a:pPr algn="l" rtl="0" latinLnBrk="1" hangingPunct="0">
              <a:lnSpc>
                <a:spcPct val="150000"/>
              </a:lnSpc>
            </a:pPr>
            <a:r>
              <a:rPr lang="en-US" sz="3500" dirty="0">
                <a:solidFill>
                  <a:schemeClr val="bg1"/>
                </a:solidFill>
                <a:cs typeface="Arial" panose="020B0604020202020204" pitchFamily="34" charset="0"/>
              </a:rPr>
              <a:t>			Melissa Fournier, </a:t>
            </a:r>
            <a:r>
              <a:rPr lang="en-US" sz="3500" dirty="0">
                <a:solidFill>
                  <a:schemeClr val="bg1"/>
                </a:solidFill>
              </a:rPr>
              <a:t>Manager Imaging Services and Intellectual Property, YCBA</a:t>
            </a:r>
            <a:endParaRPr lang="en-US" sz="3500" dirty="0">
              <a:solidFill>
                <a:schemeClr val="bg1"/>
              </a:solidFill>
              <a:cs typeface="Arial" panose="020B0604020202020204" pitchFamily="34" charset="0"/>
            </a:endParaRPr>
          </a:p>
          <a:p>
            <a:pPr algn="l" rtl="0" latinLnBrk="1" hangingPunct="0">
              <a:lnSpc>
                <a:spcPct val="150000"/>
              </a:lnSpc>
            </a:pPr>
            <a:r>
              <a:rPr lang="en-US" sz="3500" dirty="0">
                <a:solidFill>
                  <a:schemeClr val="bg1"/>
                </a:solidFill>
                <a:cs typeface="Arial" panose="020B0604020202020204" pitchFamily="34" charset="0"/>
              </a:rPr>
              <a:t>			Jessica David, Associate Conservator of Paintings, YCBA</a:t>
            </a:r>
          </a:p>
          <a:p>
            <a:pPr algn="l" rtl="0" latinLnBrk="1" hangingPunct="0">
              <a:lnSpc>
                <a:spcPct val="150000"/>
              </a:lnSpc>
            </a:pPr>
            <a:r>
              <a:rPr lang="en-US" sz="3500" dirty="0">
                <a:solidFill>
                  <a:schemeClr val="bg1"/>
                </a:solidFill>
                <a:cs typeface="Arial" panose="020B0604020202020204" pitchFamily="34" charset="0"/>
              </a:rPr>
              <a:t>			Edward Town, </a:t>
            </a:r>
            <a:r>
              <a:rPr lang="en-US" sz="3500" dirty="0">
                <a:solidFill>
                  <a:schemeClr val="bg1"/>
                </a:solidFill>
              </a:rPr>
              <a:t>Postdoctoral Research Associate, YCBA</a:t>
            </a:r>
            <a:endParaRPr lang="en-US" sz="3500" dirty="0">
              <a:solidFill>
                <a:schemeClr val="bg1"/>
              </a:solidFill>
              <a:cs typeface="Arial" panose="020B0604020202020204" pitchFamily="34" charset="0"/>
            </a:endParaRPr>
          </a:p>
          <a:p>
            <a:pPr algn="l" rtl="0" latinLnBrk="1" hangingPunct="0">
              <a:lnSpc>
                <a:spcPct val="150000"/>
              </a:lnSpc>
            </a:pPr>
            <a:endParaRPr lang="en-US" sz="3200" dirty="0">
              <a:solidFill>
                <a:schemeClr val="bg1"/>
              </a:solidFill>
              <a:cs typeface="Arial" panose="020B0604020202020204" pitchFamily="34" charset="0"/>
            </a:endParaRPr>
          </a:p>
          <a:p>
            <a:pPr marL="1828800" lvl="1" indent="-914400" algn="l">
              <a:buFont typeface="Arial" panose="020B0604020202020204" pitchFamily="34" charset="0"/>
              <a:buChar char="•"/>
            </a:pPr>
            <a:endParaRPr lang="en-US" sz="5600" dirty="0">
              <a:solidFill>
                <a:schemeClr val="bg1"/>
              </a:solidFill>
            </a:endParaRPr>
          </a:p>
          <a:p>
            <a:pPr marL="1828800" lvl="1" indent="-914400" algn="l">
              <a:buFont typeface="Arial" panose="020B0604020202020204" pitchFamily="34" charset="0"/>
              <a:buChar char="•"/>
            </a:pPr>
            <a:endParaRPr lang="en-US" sz="5600" dirty="0">
              <a:solidFill>
                <a:schemeClr val="bg1"/>
              </a:solidFill>
            </a:endParaRPr>
          </a:p>
          <a:p>
            <a:pPr lvl="1"/>
            <a:endParaRPr lang="en-US" sz="5600" dirty="0">
              <a:solidFill>
                <a:schemeClr val="bg1"/>
              </a:solidFill>
            </a:endParaRPr>
          </a:p>
          <a:p>
            <a:pPr marL="1828800" lvl="1" indent="-914400">
              <a:buFont typeface="Arial" panose="020B0604020202020204" pitchFamily="34" charset="0"/>
              <a:buChar char="•"/>
            </a:pPr>
            <a:endParaRPr lang="en-US" sz="5600" dirty="0">
              <a:solidFill>
                <a:schemeClr val="bg1"/>
              </a:solidFill>
            </a:endParaRPr>
          </a:p>
        </p:txBody>
      </p:sp>
      <p:sp>
        <p:nvSpPr>
          <p:cNvPr id="10" name="Footer Placeholder 1"/>
          <p:cNvSpPr>
            <a:spLocks noGrp="1"/>
          </p:cNvSpPr>
          <p:nvPr>
            <p:ph type="ftr" sz="quarter" idx="11"/>
          </p:nvPr>
        </p:nvSpPr>
        <p:spPr>
          <a:xfrm>
            <a:off x="2514600" y="13099003"/>
            <a:ext cx="19322716" cy="730250"/>
          </a:xfrm>
        </p:spPr>
        <p:txBody>
          <a:bodyPr/>
          <a:lstStyle/>
          <a:p>
            <a:r>
              <a:rPr lang="sv-SE" sz="2500">
                <a:solidFill>
                  <a:schemeClr val="bg1"/>
                </a:solidFill>
              </a:rPr>
              <a:t>Emmanuelle Delmas-Glass   @YaleBritishArt   @edgartdata 	#CIDOC2016 #ICOMilano2016</a:t>
            </a:r>
            <a:endParaRPr lang="en-US" sz="2500" dirty="0">
              <a:solidFill>
                <a:schemeClr val="bg1"/>
              </a:solidFill>
            </a:endParaRPr>
          </a:p>
        </p:txBody>
      </p:sp>
      <p:pic>
        <p:nvPicPr>
          <p:cNvPr id="11" name="Picture 2" descr="http://mirrors.creativecommons.org/presskit/buttons/88x31/png/b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64762" y="12950772"/>
            <a:ext cx="2000076" cy="699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005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764436"/>
            <a:ext cx="24384000" cy="1951565"/>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243834" tIns="121917" rIns="243834" bIns="121917" rtlCol="0" anchor="ctr"/>
          <a:lstStyle/>
          <a:p>
            <a:pPr algn="ctr"/>
            <a:endParaRPr lang="en-US" dirty="0">
              <a:latin typeface="Georgia"/>
            </a:endParaRPr>
          </a:p>
        </p:txBody>
      </p:sp>
      <p:pic>
        <p:nvPicPr>
          <p:cNvPr id="4" name="Content Placeholder 5" descr="YCBA_logo WHITE.ai"/>
          <p:cNvPicPr>
            <a:picLocks noChangeAspect="1"/>
          </p:cNvPicPr>
          <p:nvPr/>
        </p:nvPicPr>
        <p:blipFill rotWithShape="1">
          <a:blip r:embed="rId3" cstate="print">
            <a:extLst>
              <a:ext uri="{28A0092B-C50C-407E-A947-70E740481C1C}">
                <a14:useLocalDpi xmlns:a14="http://schemas.microsoft.com/office/drawing/2010/main" val="0"/>
              </a:ext>
            </a:extLst>
          </a:blip>
          <a:srcRect l="10527" t="13328" r="6847" b="11042"/>
          <a:stretch/>
        </p:blipFill>
        <p:spPr>
          <a:xfrm>
            <a:off x="639405" y="11867472"/>
            <a:ext cx="1473563" cy="1745483"/>
          </a:xfrm>
          <a:prstGeom prst="rect">
            <a:avLst/>
          </a:prstGeom>
        </p:spPr>
      </p:pic>
      <p:sp>
        <p:nvSpPr>
          <p:cNvPr id="5" name="Title 1"/>
          <p:cNvSpPr>
            <a:spLocks noGrp="1"/>
          </p:cNvSpPr>
          <p:nvPr>
            <p:ph type="title"/>
          </p:nvPr>
        </p:nvSpPr>
        <p:spPr>
          <a:xfrm>
            <a:off x="1219200" y="0"/>
            <a:ext cx="21945600" cy="3048000"/>
          </a:xfrm>
        </p:spPr>
        <p:txBody>
          <a:bodyPr>
            <a:normAutofit fontScale="90000"/>
          </a:bodyPr>
          <a:lstStyle/>
          <a:p>
            <a:r>
              <a:rPr lang="en-US" dirty="0">
                <a:latin typeface="Calibri"/>
                <a:cs typeface="Calibri"/>
              </a:rPr>
              <a:t>Museums and funding institutions’ requirements</a:t>
            </a:r>
          </a:p>
        </p:txBody>
      </p:sp>
      <p:sp>
        <p:nvSpPr>
          <p:cNvPr id="6" name="Content Placeholder 2"/>
          <p:cNvSpPr>
            <a:spLocks noGrp="1"/>
          </p:cNvSpPr>
          <p:nvPr>
            <p:ph idx="1"/>
          </p:nvPr>
        </p:nvSpPr>
        <p:spPr>
          <a:xfrm>
            <a:off x="3352800" y="4059771"/>
            <a:ext cx="19735800" cy="7598829"/>
          </a:xfrm>
        </p:spPr>
        <p:txBody>
          <a:bodyPr>
            <a:normAutofit lnSpcReduction="10000"/>
          </a:bodyPr>
          <a:lstStyle/>
          <a:p>
            <a:r>
              <a:rPr lang="en-US" dirty="0"/>
              <a:t>Stop funding/developing technological solutions for short lived projects/proprietary silos</a:t>
            </a:r>
          </a:p>
          <a:p>
            <a:r>
              <a:rPr lang="en-US" dirty="0"/>
              <a:t>Invest in community developed standards and technology that leverage museums’ digital assets and data (LIDO, CRM, IIIF)</a:t>
            </a:r>
          </a:p>
          <a:p>
            <a:r>
              <a:rPr lang="en-US" dirty="0"/>
              <a:t>Develop long term technological solutions that support the whole institution, not just projects</a:t>
            </a:r>
          </a:p>
          <a:p>
            <a:r>
              <a:rPr lang="en-US" dirty="0"/>
              <a:t>Develop long term technological solutions that make the museum relevant in the network environment</a:t>
            </a:r>
          </a:p>
          <a:p>
            <a:endParaRPr lang="en-US" dirty="0">
              <a:latin typeface="Calibri"/>
              <a:cs typeface="Calibri"/>
            </a:endParaRPr>
          </a:p>
        </p:txBody>
      </p:sp>
      <p:sp>
        <p:nvSpPr>
          <p:cNvPr id="7" name="Footer Placeholder 1"/>
          <p:cNvSpPr>
            <a:spLocks noGrp="1"/>
          </p:cNvSpPr>
          <p:nvPr>
            <p:ph type="ftr" sz="quarter" idx="11"/>
          </p:nvPr>
        </p:nvSpPr>
        <p:spPr>
          <a:xfrm>
            <a:off x="2622884" y="12969708"/>
            <a:ext cx="19322716" cy="730250"/>
          </a:xfrm>
        </p:spPr>
        <p:txBody>
          <a:bodyPr/>
          <a:lstStyle/>
          <a:p>
            <a:r>
              <a:rPr lang="sv-SE" sz="2500" dirty="0">
                <a:solidFill>
                  <a:schemeClr val="bg1"/>
                </a:solidFill>
              </a:rPr>
              <a:t>Emmanuelle Delmas-Glass   @YaleBritishArt   @edgartdata 	#CIDOC2016 #ICOMilano2016</a:t>
            </a:r>
            <a:endParaRPr lang="en-US" sz="2500" dirty="0">
              <a:solidFill>
                <a:schemeClr val="bg1"/>
              </a:solidFill>
            </a:endParaRPr>
          </a:p>
        </p:txBody>
      </p:sp>
      <p:pic>
        <p:nvPicPr>
          <p:cNvPr id="2050" name="Picture 2" descr="http://mirrors.creativecommons.org/presskit/buttons/88x31/png/b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73046" y="12821477"/>
            <a:ext cx="2000076" cy="699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76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2252325"/>
            <a:ext cx="24384000" cy="1463674"/>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0" dirty="0"/>
          </a:p>
        </p:txBody>
      </p:sp>
      <p:sp>
        <p:nvSpPr>
          <p:cNvPr id="2" name="Title 1"/>
          <p:cNvSpPr>
            <a:spLocks noGrp="1"/>
          </p:cNvSpPr>
          <p:nvPr>
            <p:ph type="title"/>
          </p:nvPr>
        </p:nvSpPr>
        <p:spPr>
          <a:xfrm>
            <a:off x="3954662" y="0"/>
            <a:ext cx="16459200" cy="2286000"/>
          </a:xfrm>
        </p:spPr>
        <p:txBody>
          <a:bodyPr>
            <a:normAutofit/>
          </a:bodyPr>
          <a:lstStyle/>
          <a:p>
            <a:r>
              <a:rPr lang="en-US" sz="7000" dirty="0"/>
              <a:t>Access through </a:t>
            </a:r>
            <a:br>
              <a:rPr lang="en-US" sz="7000" dirty="0"/>
            </a:br>
            <a:r>
              <a:rPr lang="en-US" sz="7000" dirty="0"/>
              <a:t>machine readable format</a:t>
            </a:r>
          </a:p>
        </p:txBody>
      </p:sp>
      <p:sp>
        <p:nvSpPr>
          <p:cNvPr id="3" name="Content Placeholder 2"/>
          <p:cNvSpPr>
            <a:spLocks noGrp="1"/>
          </p:cNvSpPr>
          <p:nvPr>
            <p:ph idx="1"/>
          </p:nvPr>
        </p:nvSpPr>
        <p:spPr>
          <a:xfrm>
            <a:off x="11506200" y="2532374"/>
            <a:ext cx="12658638" cy="4050844"/>
          </a:xfrm>
        </p:spPr>
        <p:txBody>
          <a:bodyPr>
            <a:normAutofit fontScale="92500" lnSpcReduction="10000"/>
          </a:bodyPr>
          <a:lstStyle/>
          <a:p>
            <a:r>
              <a:rPr lang="en-US" sz="3500" dirty="0"/>
              <a:t>OAI-PMH</a:t>
            </a:r>
            <a:r>
              <a:rPr lang="en-US" sz="3000" dirty="0"/>
              <a:t> (Open Archives Initiative Protocol for Metadata Harvesting)</a:t>
            </a:r>
          </a:p>
          <a:p>
            <a:r>
              <a:rPr lang="en-US" sz="3500" dirty="0"/>
              <a:t>LIDO XML </a:t>
            </a:r>
            <a:r>
              <a:rPr lang="en-US" sz="3000" dirty="0"/>
              <a:t>(Lightweight Information Describing Works of Art)</a:t>
            </a:r>
          </a:p>
          <a:p>
            <a:r>
              <a:rPr lang="en-US" sz="3000" dirty="0"/>
              <a:t>OCLC’s open source </a:t>
            </a:r>
            <a:r>
              <a:rPr lang="en-US" sz="3500" dirty="0"/>
              <a:t>COBOAT</a:t>
            </a:r>
            <a:r>
              <a:rPr lang="en-US" sz="3000" dirty="0"/>
              <a:t> &amp; </a:t>
            </a:r>
            <a:r>
              <a:rPr lang="en-US" sz="3500" dirty="0" err="1"/>
              <a:t>OAICatMuseum</a:t>
            </a:r>
            <a:endParaRPr lang="en-US" sz="3500" dirty="0"/>
          </a:p>
          <a:p>
            <a:r>
              <a:rPr lang="en-US" sz="3600" dirty="0"/>
              <a:t>http://britishart.yale.edu/collections/using-collections/technology/linked-open-data</a:t>
            </a:r>
            <a:endParaRPr lang="en-US" sz="3500" dirty="0"/>
          </a:p>
        </p:txBody>
      </p:sp>
      <p:sp>
        <p:nvSpPr>
          <p:cNvPr id="4" name="Title 1"/>
          <p:cNvSpPr txBox="1">
            <a:spLocks/>
          </p:cNvSpPr>
          <p:nvPr/>
        </p:nvSpPr>
        <p:spPr>
          <a:xfrm>
            <a:off x="6592812" y="522663"/>
            <a:ext cx="21031200" cy="2651126"/>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a:t> </a:t>
            </a:r>
            <a:endParaRPr lang="en-US" sz="8000" dirty="0"/>
          </a:p>
        </p:txBody>
      </p:sp>
      <p:pic>
        <p:nvPicPr>
          <p:cNvPr id="17" name="Picture 2" descr="http://i2.wp.com/i.creativecommons.org/l/by-nc-sa/3.0/88x31.png?w=7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59554" y="14661242"/>
            <a:ext cx="1072490" cy="3778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4"/>
          <a:srcRect l="15015" t="5712" r="61969" b="15405"/>
          <a:stretch/>
        </p:blipFill>
        <p:spPr>
          <a:xfrm>
            <a:off x="1419073" y="2532374"/>
            <a:ext cx="8627118" cy="9670206"/>
          </a:xfrm>
          <a:prstGeom prst="rect">
            <a:avLst/>
          </a:prstGeom>
          <a:effectLst>
            <a:outerShdw blurRad="50800" dist="38100" dir="2700000" algn="tl" rotWithShape="0">
              <a:prstClr val="black">
                <a:alpha val="40000"/>
              </a:prstClr>
            </a:outerShdw>
          </a:effectLst>
        </p:spPr>
      </p:pic>
      <p:sp>
        <p:nvSpPr>
          <p:cNvPr id="20" name="Rectangle 19"/>
          <p:cNvSpPr/>
          <p:nvPr/>
        </p:nvSpPr>
        <p:spPr>
          <a:xfrm>
            <a:off x="3048000" y="11357518"/>
            <a:ext cx="589012" cy="48818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9365" b="11879"/>
          <a:stretch/>
        </p:blipFill>
        <p:spPr bwMode="auto">
          <a:xfrm>
            <a:off x="9677400" y="7133319"/>
            <a:ext cx="12982478" cy="5751352"/>
          </a:xfrm>
          <a:prstGeom prst="rect">
            <a:avLst/>
          </a:prstGeom>
          <a:noFill/>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Content Placeholder 5" descr="YCBA_logo WHITE.ai"/>
          <p:cNvPicPr>
            <a:picLocks noChangeAspect="1"/>
          </p:cNvPicPr>
          <p:nvPr/>
        </p:nvPicPr>
        <p:blipFill rotWithShape="1">
          <a:blip r:embed="rId6" cstate="print">
            <a:extLst>
              <a:ext uri="{28A0092B-C50C-407E-A947-70E740481C1C}">
                <a14:useLocalDpi xmlns:a14="http://schemas.microsoft.com/office/drawing/2010/main" val="0"/>
              </a:ext>
            </a:extLst>
          </a:blip>
          <a:srcRect l="10527" t="13328" r="6847" b="11042"/>
          <a:stretch/>
        </p:blipFill>
        <p:spPr>
          <a:xfrm>
            <a:off x="16711" y="12090841"/>
            <a:ext cx="1356126" cy="1606376"/>
          </a:xfrm>
          <a:prstGeom prst="rect">
            <a:avLst/>
          </a:prstGeom>
        </p:spPr>
      </p:pic>
      <p:sp>
        <p:nvSpPr>
          <p:cNvPr id="14" name="Footer Placeholder 1"/>
          <p:cNvSpPr>
            <a:spLocks noGrp="1"/>
          </p:cNvSpPr>
          <p:nvPr>
            <p:ph type="ftr" sz="quarter" idx="11"/>
          </p:nvPr>
        </p:nvSpPr>
        <p:spPr>
          <a:xfrm>
            <a:off x="2514600" y="13099003"/>
            <a:ext cx="19322716" cy="730250"/>
          </a:xfrm>
        </p:spPr>
        <p:txBody>
          <a:bodyPr/>
          <a:lstStyle/>
          <a:p>
            <a:r>
              <a:rPr lang="sv-SE" sz="2500" dirty="0">
                <a:solidFill>
                  <a:schemeClr val="bg1"/>
                </a:solidFill>
              </a:rPr>
              <a:t>Emmanuelle Delmas-Glass   @YaleBritishArt   @edgartdata 	#CIDOC2016 #ICOMilano2016</a:t>
            </a:r>
            <a:endParaRPr lang="en-US" sz="2500" dirty="0">
              <a:solidFill>
                <a:schemeClr val="bg1"/>
              </a:solidFill>
            </a:endParaRPr>
          </a:p>
        </p:txBody>
      </p:sp>
      <p:pic>
        <p:nvPicPr>
          <p:cNvPr id="15" name="Picture 2" descr="http://mirrors.creativecommons.org/presskit/buttons/88x31/png/b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64762" y="12950772"/>
            <a:ext cx="2000076" cy="699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801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2252325"/>
            <a:ext cx="24384000" cy="1463674"/>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0" dirty="0"/>
          </a:p>
        </p:txBody>
      </p:sp>
      <p:sp>
        <p:nvSpPr>
          <p:cNvPr id="2" name="Title 1"/>
          <p:cNvSpPr>
            <a:spLocks noGrp="1"/>
          </p:cNvSpPr>
          <p:nvPr>
            <p:ph type="title"/>
          </p:nvPr>
        </p:nvSpPr>
        <p:spPr>
          <a:xfrm>
            <a:off x="3954662" y="0"/>
            <a:ext cx="16459200" cy="2286000"/>
          </a:xfrm>
        </p:spPr>
        <p:txBody>
          <a:bodyPr>
            <a:normAutofit/>
          </a:bodyPr>
          <a:lstStyle/>
          <a:p>
            <a:r>
              <a:rPr lang="en-US" sz="7000" dirty="0"/>
              <a:t>Access through </a:t>
            </a:r>
            <a:br>
              <a:rPr lang="en-US" sz="7000" dirty="0"/>
            </a:br>
            <a:r>
              <a:rPr lang="en-US" sz="7000" dirty="0"/>
              <a:t>machine readable format</a:t>
            </a:r>
          </a:p>
        </p:txBody>
      </p:sp>
      <p:sp>
        <p:nvSpPr>
          <p:cNvPr id="3" name="Content Placeholder 2"/>
          <p:cNvSpPr>
            <a:spLocks noGrp="1"/>
          </p:cNvSpPr>
          <p:nvPr>
            <p:ph idx="1"/>
          </p:nvPr>
        </p:nvSpPr>
        <p:spPr>
          <a:xfrm>
            <a:off x="12795719" y="2660324"/>
            <a:ext cx="8625386" cy="3343712"/>
          </a:xfrm>
        </p:spPr>
        <p:txBody>
          <a:bodyPr>
            <a:noAutofit/>
          </a:bodyPr>
          <a:lstStyle/>
          <a:p>
            <a:r>
              <a:rPr lang="en-US" sz="3500" dirty="0"/>
              <a:t>Linked Open Data semantic endpoint</a:t>
            </a:r>
          </a:p>
          <a:p>
            <a:r>
              <a:rPr lang="en-US" sz="3500" dirty="0"/>
              <a:t>CIDOC-CRM (Conceptual Reference Model)</a:t>
            </a:r>
          </a:p>
        </p:txBody>
      </p:sp>
      <p:sp>
        <p:nvSpPr>
          <p:cNvPr id="4" name="Title 1"/>
          <p:cNvSpPr txBox="1">
            <a:spLocks/>
          </p:cNvSpPr>
          <p:nvPr/>
        </p:nvSpPr>
        <p:spPr>
          <a:xfrm>
            <a:off x="6592812" y="522663"/>
            <a:ext cx="21031200" cy="2651126"/>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a:t> </a:t>
            </a:r>
            <a:endParaRPr lang="en-US" sz="8000" dirty="0"/>
          </a:p>
        </p:txBody>
      </p:sp>
      <p:pic>
        <p:nvPicPr>
          <p:cNvPr id="17" name="Picture 2" descr="http://i2.wp.com/i.creativecommons.org/l/by-nc-sa/3.0/88x31.png?w=7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59554" y="14661242"/>
            <a:ext cx="1072490" cy="3778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4"/>
          <a:srcRect l="15015" t="5712" r="61969" b="15405"/>
          <a:stretch/>
        </p:blipFill>
        <p:spPr>
          <a:xfrm>
            <a:off x="1372837" y="2292629"/>
            <a:ext cx="8627118" cy="9670206"/>
          </a:xfrm>
          <a:prstGeom prst="rect">
            <a:avLst/>
          </a:prstGeom>
          <a:effectLst>
            <a:outerShdw blurRad="50800" dist="38100" dir="2700000" algn="tl" rotWithShape="0">
              <a:prstClr val="black">
                <a:alpha val="40000"/>
              </a:prstClr>
            </a:outerShdw>
          </a:effectLst>
        </p:spPr>
      </p:pic>
      <p:sp>
        <p:nvSpPr>
          <p:cNvPr id="20" name="Rectangle 19"/>
          <p:cNvSpPr/>
          <p:nvPr/>
        </p:nvSpPr>
        <p:spPr>
          <a:xfrm>
            <a:off x="2514600" y="11170466"/>
            <a:ext cx="589012" cy="48818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pic>
        <p:nvPicPr>
          <p:cNvPr id="14" name="Picture 13"/>
          <p:cNvPicPr>
            <a:picLocks noChangeAspect="1"/>
          </p:cNvPicPr>
          <p:nvPr/>
        </p:nvPicPr>
        <p:blipFill rotWithShape="1">
          <a:blip r:embed="rId5"/>
          <a:srcRect l="14705" t="5864" r="63085" b="57933"/>
          <a:stretch/>
        </p:blipFill>
        <p:spPr>
          <a:xfrm>
            <a:off x="12184264" y="6467475"/>
            <a:ext cx="10543980" cy="6445334"/>
          </a:xfrm>
          <a:prstGeom prst="rect">
            <a:avLst/>
          </a:prstGeom>
          <a:effectLst>
            <a:outerShdw blurRad="50800" dist="38100" dir="13500000" algn="br" rotWithShape="0">
              <a:prstClr val="black">
                <a:alpha val="40000"/>
              </a:prstClr>
            </a:outerShdw>
          </a:effectLst>
        </p:spPr>
      </p:pic>
      <p:pic>
        <p:nvPicPr>
          <p:cNvPr id="18" name="Content Placeholder 5" descr="YCBA_logo WHITE.ai"/>
          <p:cNvPicPr>
            <a:picLocks noChangeAspect="1"/>
          </p:cNvPicPr>
          <p:nvPr/>
        </p:nvPicPr>
        <p:blipFill rotWithShape="1">
          <a:blip r:embed="rId6" cstate="print">
            <a:extLst>
              <a:ext uri="{28A0092B-C50C-407E-A947-70E740481C1C}">
                <a14:useLocalDpi xmlns:a14="http://schemas.microsoft.com/office/drawing/2010/main" val="0"/>
              </a:ext>
            </a:extLst>
          </a:blip>
          <a:srcRect l="10527" t="13328" r="6847" b="11042"/>
          <a:stretch/>
        </p:blipFill>
        <p:spPr>
          <a:xfrm>
            <a:off x="16711" y="12090841"/>
            <a:ext cx="1356126" cy="1606376"/>
          </a:xfrm>
          <a:prstGeom prst="rect">
            <a:avLst/>
          </a:prstGeom>
        </p:spPr>
      </p:pic>
      <p:sp>
        <p:nvSpPr>
          <p:cNvPr id="15" name="Footer Placeholder 1"/>
          <p:cNvSpPr>
            <a:spLocks noGrp="1"/>
          </p:cNvSpPr>
          <p:nvPr>
            <p:ph type="ftr" sz="quarter" idx="11"/>
          </p:nvPr>
        </p:nvSpPr>
        <p:spPr>
          <a:xfrm>
            <a:off x="2514600" y="13099003"/>
            <a:ext cx="19322716" cy="730250"/>
          </a:xfrm>
        </p:spPr>
        <p:txBody>
          <a:bodyPr/>
          <a:lstStyle/>
          <a:p>
            <a:r>
              <a:rPr lang="sv-SE" sz="2500" dirty="0">
                <a:solidFill>
                  <a:schemeClr val="bg1"/>
                </a:solidFill>
              </a:rPr>
              <a:t>Emmanuelle Delmas-Glass   @YaleBritishArt   @edgartdata 	#CIDOC2016 #ICOMilano2016</a:t>
            </a:r>
            <a:endParaRPr lang="en-US" sz="2500" dirty="0">
              <a:solidFill>
                <a:schemeClr val="bg1"/>
              </a:solidFill>
            </a:endParaRPr>
          </a:p>
        </p:txBody>
      </p:sp>
      <p:pic>
        <p:nvPicPr>
          <p:cNvPr id="16" name="Picture 2" descr="http://mirrors.creativecommons.org/presskit/buttons/88x31/png/b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64762" y="12950772"/>
            <a:ext cx="2000076" cy="699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538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764436"/>
            <a:ext cx="24384000" cy="1951565"/>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243834" tIns="121917" rIns="243834" bIns="121917" rtlCol="0" anchor="ctr"/>
          <a:lstStyle/>
          <a:p>
            <a:pPr algn="ctr"/>
            <a:endParaRPr lang="en-US" dirty="0">
              <a:latin typeface="Georgia"/>
            </a:endParaRPr>
          </a:p>
        </p:txBody>
      </p:sp>
      <p:pic>
        <p:nvPicPr>
          <p:cNvPr id="4" name="Content Placeholder 5" descr="YCBA_logo WHITE.ai"/>
          <p:cNvPicPr>
            <a:picLocks noChangeAspect="1"/>
          </p:cNvPicPr>
          <p:nvPr/>
        </p:nvPicPr>
        <p:blipFill rotWithShape="1">
          <a:blip r:embed="rId3" cstate="print">
            <a:extLst>
              <a:ext uri="{28A0092B-C50C-407E-A947-70E740481C1C}">
                <a14:useLocalDpi xmlns:a14="http://schemas.microsoft.com/office/drawing/2010/main" val="0"/>
              </a:ext>
            </a:extLst>
          </a:blip>
          <a:srcRect l="10527" t="13328" r="6847" b="11042"/>
          <a:stretch/>
        </p:blipFill>
        <p:spPr>
          <a:xfrm>
            <a:off x="639405" y="11867472"/>
            <a:ext cx="1473563" cy="1745483"/>
          </a:xfrm>
          <a:prstGeom prst="rect">
            <a:avLst/>
          </a:prstGeom>
        </p:spPr>
      </p:pic>
      <p:sp>
        <p:nvSpPr>
          <p:cNvPr id="5" name="Title 1"/>
          <p:cNvSpPr>
            <a:spLocks noGrp="1"/>
          </p:cNvSpPr>
          <p:nvPr>
            <p:ph type="title"/>
          </p:nvPr>
        </p:nvSpPr>
        <p:spPr>
          <a:xfrm>
            <a:off x="1219200" y="630773"/>
            <a:ext cx="21945600" cy="3048000"/>
          </a:xfrm>
        </p:spPr>
        <p:txBody>
          <a:bodyPr>
            <a:normAutofit/>
          </a:bodyPr>
          <a:lstStyle/>
          <a:p>
            <a:r>
              <a:rPr lang="en-US" dirty="0">
                <a:latin typeface="Calibri"/>
                <a:cs typeface="Calibri"/>
              </a:rPr>
              <a:t>IIIF’s proposition: http://iiif.io/</a:t>
            </a:r>
          </a:p>
        </p:txBody>
      </p:sp>
      <p:sp>
        <p:nvSpPr>
          <p:cNvPr id="6" name="Content Placeholder 2"/>
          <p:cNvSpPr>
            <a:spLocks noGrp="1"/>
          </p:cNvSpPr>
          <p:nvPr>
            <p:ph idx="1"/>
          </p:nvPr>
        </p:nvSpPr>
        <p:spPr>
          <a:xfrm>
            <a:off x="3452397" y="3562971"/>
            <a:ext cx="18493203" cy="7598829"/>
          </a:xfrm>
        </p:spPr>
        <p:txBody>
          <a:bodyPr>
            <a:noAutofit/>
          </a:bodyPr>
          <a:lstStyle/>
          <a:p>
            <a:r>
              <a:rPr lang="en-US" dirty="0">
                <a:latin typeface="+mj-lt"/>
              </a:rPr>
              <a:t>To give scholars an unprecedented level of uniform and rich access to image-based resources hosted around the world.</a:t>
            </a:r>
          </a:p>
          <a:p>
            <a:pPr marL="617361" lvl="1"/>
            <a:r>
              <a:rPr lang="en-US" dirty="0">
                <a:latin typeface="+mj-lt"/>
              </a:rPr>
              <a:t>An open framework for organizations to publish their image-based resources, to be viewed, cited, annotated, and more by any compatible image-viewing application through a </a:t>
            </a:r>
            <a:r>
              <a:rPr lang="en-US" dirty="0">
                <a:latin typeface="+mj-lt"/>
                <a:cs typeface="Gill Sans MT"/>
              </a:rPr>
              <a:t>set of common application programming interfaces that support interoperability between image repositories.</a:t>
            </a:r>
            <a:endParaRPr lang="en-US" dirty="0">
              <a:latin typeface="+mj-lt"/>
            </a:endParaRPr>
          </a:p>
          <a:p>
            <a:r>
              <a:rPr lang="en-US" dirty="0">
                <a:latin typeface="+mj-lt"/>
              </a:rPr>
              <a:t>Based on web standards, Linked Data, JSON-LD, Open Annotation</a:t>
            </a:r>
          </a:p>
        </p:txBody>
      </p:sp>
      <p:sp>
        <p:nvSpPr>
          <p:cNvPr id="8" name="Footer Placeholder 1"/>
          <p:cNvSpPr>
            <a:spLocks noGrp="1"/>
          </p:cNvSpPr>
          <p:nvPr>
            <p:ph type="ftr" sz="quarter" idx="11"/>
          </p:nvPr>
        </p:nvSpPr>
        <p:spPr>
          <a:xfrm>
            <a:off x="2622884" y="12969708"/>
            <a:ext cx="19322716" cy="730250"/>
          </a:xfrm>
        </p:spPr>
        <p:txBody>
          <a:bodyPr/>
          <a:lstStyle/>
          <a:p>
            <a:r>
              <a:rPr lang="sv-SE" sz="2500" dirty="0">
                <a:solidFill>
                  <a:schemeClr val="bg1"/>
                </a:solidFill>
              </a:rPr>
              <a:t>Emmanuelle Delmas-Glass   @YaleBritishArt   @edgartdata 	#CIDOC2016 #ICOMilano2016</a:t>
            </a:r>
            <a:endParaRPr lang="en-US" sz="2500" dirty="0">
              <a:solidFill>
                <a:schemeClr val="bg1"/>
              </a:solidFill>
            </a:endParaRPr>
          </a:p>
        </p:txBody>
      </p:sp>
      <p:pic>
        <p:nvPicPr>
          <p:cNvPr id="9" name="Picture 2" descr="http://mirrors.creativecommons.org/presskit/buttons/88x31/png/b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73046" y="12821477"/>
            <a:ext cx="2000076" cy="69977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of IIIF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06171" y="8493116"/>
            <a:ext cx="3333750" cy="307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521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764436"/>
            <a:ext cx="24384000" cy="1951565"/>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243834" tIns="121917" rIns="243834" bIns="121917" rtlCol="0" anchor="ctr"/>
          <a:lstStyle/>
          <a:p>
            <a:pPr algn="ctr"/>
            <a:endParaRPr lang="en-US" dirty="0">
              <a:latin typeface="Georgia"/>
            </a:endParaRPr>
          </a:p>
        </p:txBody>
      </p:sp>
      <p:pic>
        <p:nvPicPr>
          <p:cNvPr id="4" name="Content Placeholder 5" descr="YCBA_logo WHITE.ai"/>
          <p:cNvPicPr>
            <a:picLocks noChangeAspect="1"/>
          </p:cNvPicPr>
          <p:nvPr/>
        </p:nvPicPr>
        <p:blipFill rotWithShape="1">
          <a:blip r:embed="rId2" cstate="print">
            <a:extLst>
              <a:ext uri="{28A0092B-C50C-407E-A947-70E740481C1C}">
                <a14:useLocalDpi xmlns:a14="http://schemas.microsoft.com/office/drawing/2010/main" val="0"/>
              </a:ext>
            </a:extLst>
          </a:blip>
          <a:srcRect l="10527" t="13328" r="6847" b="11042"/>
          <a:stretch/>
        </p:blipFill>
        <p:spPr>
          <a:xfrm>
            <a:off x="639405" y="11867472"/>
            <a:ext cx="1473563" cy="1745483"/>
          </a:xfrm>
          <a:prstGeom prst="rect">
            <a:avLst/>
          </a:prstGeom>
        </p:spPr>
      </p:pic>
      <p:sp>
        <p:nvSpPr>
          <p:cNvPr id="5" name="Title 1"/>
          <p:cNvSpPr>
            <a:spLocks noGrp="1"/>
          </p:cNvSpPr>
          <p:nvPr>
            <p:ph type="title"/>
          </p:nvPr>
        </p:nvSpPr>
        <p:spPr>
          <a:xfrm>
            <a:off x="1219200" y="630773"/>
            <a:ext cx="21945600" cy="3048000"/>
          </a:xfrm>
        </p:spPr>
        <p:txBody>
          <a:bodyPr/>
          <a:lstStyle/>
          <a:p>
            <a:r>
              <a:rPr lang="en-US" dirty="0">
                <a:latin typeface="Calibri"/>
                <a:cs typeface="Calibri"/>
              </a:rPr>
              <a:t>IIIF APIs</a:t>
            </a:r>
          </a:p>
        </p:txBody>
      </p:sp>
      <p:sp>
        <p:nvSpPr>
          <p:cNvPr id="6" name="Content Placeholder 2"/>
          <p:cNvSpPr>
            <a:spLocks noGrp="1"/>
          </p:cNvSpPr>
          <p:nvPr>
            <p:ph idx="1"/>
          </p:nvPr>
        </p:nvSpPr>
        <p:spPr>
          <a:xfrm>
            <a:off x="3352800" y="3276600"/>
            <a:ext cx="19735800" cy="7598829"/>
          </a:xfrm>
        </p:spPr>
        <p:txBody>
          <a:bodyPr>
            <a:normAutofit/>
          </a:bodyPr>
          <a:lstStyle/>
          <a:p>
            <a:r>
              <a:rPr lang="en-US" dirty="0">
                <a:latin typeface="Calibri"/>
                <a:cs typeface="Calibri"/>
              </a:rPr>
              <a:t>Image API 2.1</a:t>
            </a:r>
          </a:p>
          <a:p>
            <a:r>
              <a:rPr lang="en-US" dirty="0">
                <a:latin typeface="Calibri"/>
                <a:cs typeface="Calibri"/>
              </a:rPr>
              <a:t>Presentation API 2.1</a:t>
            </a:r>
          </a:p>
          <a:p>
            <a:r>
              <a:rPr lang="en-US" dirty="0">
                <a:latin typeface="Calibri"/>
                <a:cs typeface="Calibri"/>
              </a:rPr>
              <a:t>Search API 1.0</a:t>
            </a:r>
          </a:p>
          <a:p>
            <a:r>
              <a:rPr lang="en-US" dirty="0">
                <a:latin typeface="Calibri"/>
                <a:cs typeface="Calibri"/>
              </a:rPr>
              <a:t>Authentication API (draft)</a:t>
            </a:r>
          </a:p>
        </p:txBody>
      </p:sp>
      <p:sp>
        <p:nvSpPr>
          <p:cNvPr id="7" name="Footer Placeholder 1"/>
          <p:cNvSpPr>
            <a:spLocks noGrp="1"/>
          </p:cNvSpPr>
          <p:nvPr>
            <p:ph type="ftr" sz="quarter" idx="11"/>
          </p:nvPr>
        </p:nvSpPr>
        <p:spPr>
          <a:xfrm>
            <a:off x="23012734" y="25879400"/>
            <a:ext cx="21793200" cy="730250"/>
          </a:xfrm>
        </p:spPr>
        <p:txBody>
          <a:bodyPr/>
          <a:lstStyle/>
          <a:p>
            <a:r>
              <a:rPr lang="sv-SE" sz="2500" dirty="0">
                <a:solidFill>
                  <a:schemeClr val="bg1"/>
                </a:solidFill>
              </a:rPr>
              <a:t>Emmanuelle Delmas-Glass   @YaleBritishArt   @edgartdata 																				MW2016</a:t>
            </a:r>
            <a:endParaRPr lang="en-US" sz="2500" dirty="0">
              <a:solidFill>
                <a:schemeClr val="bg1"/>
              </a:solidFill>
            </a:endParaRPr>
          </a:p>
        </p:txBody>
      </p:sp>
      <p:sp>
        <p:nvSpPr>
          <p:cNvPr id="9" name="Footer Placeholder 1"/>
          <p:cNvSpPr txBox="1">
            <a:spLocks/>
          </p:cNvSpPr>
          <p:nvPr/>
        </p:nvSpPr>
        <p:spPr>
          <a:xfrm>
            <a:off x="2622884" y="12969708"/>
            <a:ext cx="19322716" cy="730250"/>
          </a:xfrm>
          <a:prstGeom prst="rect">
            <a:avLst/>
          </a:prstGeom>
        </p:spPr>
        <p:txBody>
          <a:bodyPr/>
          <a:lstStyle>
            <a:lvl1pPr algn="ctr" defTabSz="584200">
              <a:defRPr sz="5000">
                <a:latin typeface="+mn-lt"/>
                <a:ea typeface="+mn-ea"/>
                <a:cs typeface="+mn-cs"/>
                <a:sym typeface="Helvetica Light"/>
              </a:defRPr>
            </a:lvl1pPr>
            <a:lvl2pPr indent="228600" algn="ctr" defTabSz="584200">
              <a:defRPr sz="5000">
                <a:latin typeface="+mn-lt"/>
                <a:ea typeface="+mn-ea"/>
                <a:cs typeface="+mn-cs"/>
                <a:sym typeface="Helvetica Light"/>
              </a:defRPr>
            </a:lvl2pPr>
            <a:lvl3pPr indent="457200" algn="ctr" defTabSz="584200">
              <a:defRPr sz="5000">
                <a:latin typeface="+mn-lt"/>
                <a:ea typeface="+mn-ea"/>
                <a:cs typeface="+mn-cs"/>
                <a:sym typeface="Helvetica Light"/>
              </a:defRPr>
            </a:lvl3pPr>
            <a:lvl4pPr indent="685800" algn="ctr" defTabSz="584200">
              <a:defRPr sz="5000">
                <a:latin typeface="+mn-lt"/>
                <a:ea typeface="+mn-ea"/>
                <a:cs typeface="+mn-cs"/>
                <a:sym typeface="Helvetica Light"/>
              </a:defRPr>
            </a:lvl4pPr>
            <a:lvl5pPr indent="914400" algn="ctr" defTabSz="584200">
              <a:defRPr sz="5000">
                <a:latin typeface="+mn-lt"/>
                <a:ea typeface="+mn-ea"/>
                <a:cs typeface="+mn-cs"/>
                <a:sym typeface="Helvetica Light"/>
              </a:defRPr>
            </a:lvl5pPr>
            <a:lvl6pPr indent="1143000" algn="ctr" defTabSz="584200">
              <a:defRPr sz="5000">
                <a:latin typeface="+mn-lt"/>
                <a:ea typeface="+mn-ea"/>
                <a:cs typeface="+mn-cs"/>
                <a:sym typeface="Helvetica Light"/>
              </a:defRPr>
            </a:lvl6pPr>
            <a:lvl7pPr indent="1371600" algn="ctr" defTabSz="584200">
              <a:defRPr sz="5000">
                <a:latin typeface="+mn-lt"/>
                <a:ea typeface="+mn-ea"/>
                <a:cs typeface="+mn-cs"/>
                <a:sym typeface="Helvetica Light"/>
              </a:defRPr>
            </a:lvl7pPr>
            <a:lvl8pPr indent="1600200" algn="ctr" defTabSz="584200">
              <a:defRPr sz="5000">
                <a:latin typeface="+mn-lt"/>
                <a:ea typeface="+mn-ea"/>
                <a:cs typeface="+mn-cs"/>
                <a:sym typeface="Helvetica Light"/>
              </a:defRPr>
            </a:lvl8pPr>
            <a:lvl9pPr indent="1828800" algn="ctr" defTabSz="584200">
              <a:defRPr sz="5000">
                <a:latin typeface="+mn-lt"/>
                <a:ea typeface="+mn-ea"/>
                <a:cs typeface="+mn-cs"/>
                <a:sym typeface="Helvetica Light"/>
              </a:defRPr>
            </a:lvl9pPr>
          </a:lstStyle>
          <a:p>
            <a:r>
              <a:rPr lang="sv-SE" sz="2500" dirty="0">
                <a:solidFill>
                  <a:schemeClr val="bg1"/>
                </a:solidFill>
              </a:rPr>
              <a:t>Emmanuelle Delmas-Glass   @YaleBritishArt   @edgartdata 	#CIDOC2016 #ICOMilano2016</a:t>
            </a:r>
            <a:endParaRPr lang="en-US" sz="2500" dirty="0">
              <a:solidFill>
                <a:schemeClr val="bg1"/>
              </a:solidFill>
            </a:endParaRPr>
          </a:p>
        </p:txBody>
      </p:sp>
      <p:pic>
        <p:nvPicPr>
          <p:cNvPr id="10" name="Picture 2" descr="http://mirrors.creativecommons.org/presskit/buttons/88x31/png/b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73046" y="12821477"/>
            <a:ext cx="2000076" cy="699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876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764436"/>
            <a:ext cx="24384000" cy="1951565"/>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243834" tIns="121917" rIns="243834" bIns="121917" rtlCol="0" anchor="ctr"/>
          <a:lstStyle/>
          <a:p>
            <a:pPr algn="ctr"/>
            <a:endParaRPr lang="en-US" dirty="0">
              <a:latin typeface="Georgia"/>
            </a:endParaRPr>
          </a:p>
        </p:txBody>
      </p:sp>
      <p:pic>
        <p:nvPicPr>
          <p:cNvPr id="4" name="Content Placeholder 5" descr="YCBA_logo WHITE.ai"/>
          <p:cNvPicPr>
            <a:picLocks noChangeAspect="1"/>
          </p:cNvPicPr>
          <p:nvPr/>
        </p:nvPicPr>
        <p:blipFill rotWithShape="1">
          <a:blip r:embed="rId2" cstate="print">
            <a:extLst>
              <a:ext uri="{28A0092B-C50C-407E-A947-70E740481C1C}">
                <a14:useLocalDpi xmlns:a14="http://schemas.microsoft.com/office/drawing/2010/main" val="0"/>
              </a:ext>
            </a:extLst>
          </a:blip>
          <a:srcRect l="10527" t="13328" r="6847" b="11042"/>
          <a:stretch/>
        </p:blipFill>
        <p:spPr>
          <a:xfrm>
            <a:off x="639405" y="11867472"/>
            <a:ext cx="1473563" cy="1745483"/>
          </a:xfrm>
          <a:prstGeom prst="rect">
            <a:avLst/>
          </a:prstGeom>
        </p:spPr>
      </p:pic>
      <p:sp>
        <p:nvSpPr>
          <p:cNvPr id="5" name="Title 1"/>
          <p:cNvSpPr>
            <a:spLocks noGrp="1"/>
          </p:cNvSpPr>
          <p:nvPr>
            <p:ph type="title"/>
          </p:nvPr>
        </p:nvSpPr>
        <p:spPr>
          <a:xfrm>
            <a:off x="1219200" y="0"/>
            <a:ext cx="21945600" cy="3048000"/>
          </a:xfrm>
        </p:spPr>
        <p:txBody>
          <a:bodyPr/>
          <a:lstStyle/>
          <a:p>
            <a:r>
              <a:rPr lang="en-US" dirty="0">
                <a:latin typeface="Calibri"/>
                <a:cs typeface="Calibri"/>
              </a:rPr>
              <a:t>IIIF Image API</a:t>
            </a:r>
          </a:p>
        </p:txBody>
      </p:sp>
      <p:sp>
        <p:nvSpPr>
          <p:cNvPr id="7" name="Content Placeholder 1"/>
          <p:cNvSpPr>
            <a:spLocks noGrp="1"/>
          </p:cNvSpPr>
          <p:nvPr>
            <p:ph idx="1"/>
          </p:nvPr>
        </p:nvSpPr>
        <p:spPr>
          <a:xfrm>
            <a:off x="4114800" y="1143000"/>
            <a:ext cx="15609094" cy="8840392"/>
          </a:xfrm>
        </p:spPr>
        <p:txBody>
          <a:bodyPr/>
          <a:lstStyle/>
          <a:p>
            <a:pPr marL="0" indent="0" algn="l">
              <a:buNone/>
            </a:pPr>
            <a:r>
              <a:rPr lang="en-US" dirty="0">
                <a:solidFill>
                  <a:srgbClr val="000000"/>
                </a:solidFill>
              </a:rPr>
              <a:t>http://iiif.io/api/image/2.1/</a:t>
            </a:r>
            <a:r>
              <a:rPr lang="en-US" dirty="0"/>
              <a:t> </a:t>
            </a:r>
          </a:p>
          <a:p>
            <a:pPr algn="l"/>
            <a:r>
              <a:rPr lang="en-US" dirty="0"/>
              <a:t>Provides a method for requesting from a server a whole or partial image, with transformations of scale, rotation, and color quality applied.  </a:t>
            </a:r>
          </a:p>
        </p:txBody>
      </p:sp>
      <p:sp>
        <p:nvSpPr>
          <p:cNvPr id="8" name="Footer Placeholder 1"/>
          <p:cNvSpPr>
            <a:spLocks noGrp="1"/>
          </p:cNvSpPr>
          <p:nvPr>
            <p:ph type="ftr" sz="quarter" idx="11"/>
          </p:nvPr>
        </p:nvSpPr>
        <p:spPr>
          <a:xfrm>
            <a:off x="2622884" y="12969708"/>
            <a:ext cx="19322716" cy="730250"/>
          </a:xfrm>
        </p:spPr>
        <p:txBody>
          <a:bodyPr/>
          <a:lstStyle/>
          <a:p>
            <a:r>
              <a:rPr lang="sv-SE" sz="2500" dirty="0">
                <a:solidFill>
                  <a:schemeClr val="bg1"/>
                </a:solidFill>
              </a:rPr>
              <a:t>Emmanuelle Delmas-Glass   @YaleBritishArt   @edgartdata 	#CIDOC2016 #ICOMilano2016</a:t>
            </a:r>
            <a:endParaRPr lang="en-US" sz="2500" dirty="0">
              <a:solidFill>
                <a:schemeClr val="bg1"/>
              </a:solidFill>
            </a:endParaRPr>
          </a:p>
        </p:txBody>
      </p:sp>
      <p:pic>
        <p:nvPicPr>
          <p:cNvPr id="9" name="Picture 2" descr="http://mirrors.creativecommons.org/presskit/buttons/88x31/png/b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73046" y="12821477"/>
            <a:ext cx="2000076" cy="699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0333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10903</TotalTime>
  <Words>1720</Words>
  <Application>Microsoft Office PowerPoint</Application>
  <PresentationFormat>Custom</PresentationFormat>
  <Paragraphs>211</Paragraphs>
  <Slides>30</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Calibri</vt:lpstr>
      <vt:lpstr>Georgia</vt:lpstr>
      <vt:lpstr>Gill Sans MT</vt:lpstr>
      <vt:lpstr>Helvetica</vt:lpstr>
      <vt:lpstr>Helvetica Light</vt:lpstr>
      <vt:lpstr>Helvetica Neue</vt:lpstr>
      <vt:lpstr>Times New Roman</vt:lpstr>
      <vt:lpstr>Wingdings</vt:lpstr>
      <vt:lpstr>White</vt:lpstr>
      <vt:lpstr>PowerPoint Presentation</vt:lpstr>
      <vt:lpstr>Researchers’ requirements</vt:lpstr>
      <vt:lpstr>Researchers’ requirements</vt:lpstr>
      <vt:lpstr>Museums and funding institutions’ requirements</vt:lpstr>
      <vt:lpstr>Access through  machine readable format</vt:lpstr>
      <vt:lpstr>Access through  machine readable format</vt:lpstr>
      <vt:lpstr>IIIF’s proposition: http://iiif.io/</vt:lpstr>
      <vt:lpstr>IIIF APIs</vt:lpstr>
      <vt:lpstr>IIIF Image API</vt:lpstr>
      <vt:lpstr>IIIF Image API</vt:lpstr>
      <vt:lpstr>IIIF Presentation API</vt:lpstr>
      <vt:lpstr>IIIF Presentation API</vt:lpstr>
      <vt:lpstr>IIIF Search API</vt:lpstr>
      <vt:lpstr>IIIF Authentication API</vt:lpstr>
      <vt:lpstr>IIIF APIs</vt:lpstr>
      <vt:lpstr>The IIIF community</vt:lpstr>
      <vt:lpstr>IIIF events &amp; resources</vt:lpstr>
      <vt:lpstr>The IIIF members 11  35 core founding members</vt:lpstr>
      <vt:lpstr>Dissemination of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IIIF fun</vt:lpstr>
      <vt:lpstr>Benefits of IIIF</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Ngim, Roger</dc:creator>
  <cp:lastModifiedBy>Delmas-Glass, Emmanuelle</cp:lastModifiedBy>
  <cp:revision>164</cp:revision>
  <dcterms:modified xsi:type="dcterms:W3CDTF">2016-08-13T03:10:52Z</dcterms:modified>
</cp:coreProperties>
</file>